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53" r:id="rId3"/>
    <p:sldId id="369" r:id="rId4"/>
    <p:sldId id="452" r:id="rId5"/>
    <p:sldId id="387" r:id="rId6"/>
    <p:sldId id="454" r:id="rId7"/>
    <p:sldId id="417" r:id="rId8"/>
    <p:sldId id="407" r:id="rId9"/>
    <p:sldId id="443" r:id="rId10"/>
    <p:sldId id="408" r:id="rId11"/>
    <p:sldId id="418" r:id="rId12"/>
    <p:sldId id="445" r:id="rId13"/>
    <p:sldId id="413" r:id="rId14"/>
    <p:sldId id="270" r:id="rId15"/>
    <p:sldId id="271" r:id="rId16"/>
    <p:sldId id="446" r:id="rId17"/>
    <p:sldId id="447" r:id="rId18"/>
    <p:sldId id="466" r:id="rId19"/>
    <p:sldId id="460" r:id="rId20"/>
    <p:sldId id="394" r:id="rId21"/>
    <p:sldId id="457" r:id="rId22"/>
    <p:sldId id="458" r:id="rId23"/>
    <p:sldId id="464" r:id="rId24"/>
    <p:sldId id="463" r:id="rId25"/>
    <p:sldId id="416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enez, Micaela C" initials="JMC" lastIdx="8" clrIdx="0">
    <p:extLst>
      <p:ext uri="{19B8F6BF-5375-455C-9EA6-DF929625EA0E}">
        <p15:presenceInfo xmlns:p15="http://schemas.microsoft.com/office/powerpoint/2012/main" userId="S-1-5-21-527237240-963894560-725345543-8955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8E44"/>
    <a:srgbClr val="00427A"/>
    <a:srgbClr val="9F3A0D"/>
    <a:srgbClr val="FFFFFF"/>
    <a:srgbClr val="F2D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4020" autoAdjust="0"/>
  </p:normalViewPr>
  <p:slideViewPr>
    <p:cSldViewPr>
      <p:cViewPr varScale="1">
        <p:scale>
          <a:sx n="78" d="100"/>
          <a:sy n="78" d="100"/>
        </p:scale>
        <p:origin x="24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Treasure Valley 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Part-Time</c:v>
                </c:pt>
                <c:pt idx="1">
                  <c:v>Full-Time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3-4597-B379-A45897BE7F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568512"/>
        <c:axId val="169595264"/>
      </c:barChart>
      <c:catAx>
        <c:axId val="16956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95264"/>
        <c:crosses val="autoZero"/>
        <c:auto val="1"/>
        <c:lblAlgn val="ctr"/>
        <c:lblOffset val="100"/>
        <c:noMultiLvlLbl val="0"/>
      </c:catAx>
      <c:valAx>
        <c:axId val="1695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Name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Acquiring job- or work-related knowledge and skills</c:v>
                </c:pt>
                <c:pt idx="1">
                  <c:v>Writing clearly and effectively</c:v>
                </c:pt>
                <c:pt idx="2">
                  <c:v>Speaking clearly and effectively</c:v>
                </c:pt>
                <c:pt idx="3">
                  <c:v>Thinking critically and analytically</c:v>
                </c:pt>
                <c:pt idx="4">
                  <c:v>Solving numerical problems</c:v>
                </c:pt>
                <c:pt idx="5">
                  <c:v>Working effectively with others</c:v>
                </c:pt>
                <c:pt idx="6">
                  <c:v>Learning effectively on your own</c:v>
                </c:pt>
                <c:pt idx="7">
                  <c:v>Developing clearer career goals</c:v>
                </c:pt>
                <c:pt idx="8">
                  <c:v>Gaining information about career opportunities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0.25</c:v>
                </c:pt>
                <c:pt idx="1">
                  <c:v>0.22</c:v>
                </c:pt>
                <c:pt idx="2">
                  <c:v>0.19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0.24</c:v>
                </c:pt>
                <c:pt idx="6">
                  <c:v>0.37</c:v>
                </c:pt>
                <c:pt idx="7">
                  <c:v>0.35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C-4E1B-B901-8A5DBD20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111552"/>
        <c:axId val="169113088"/>
      </c:barChart>
      <c:catAx>
        <c:axId val="169111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3088"/>
        <c:crosses val="autoZero"/>
        <c:auto val="1"/>
        <c:lblAlgn val="ctr"/>
        <c:lblOffset val="100"/>
        <c:noMultiLvlLbl val="0"/>
      </c:catAx>
      <c:valAx>
        <c:axId val="1691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Name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Encouraging to spend significant amounts of time studying</c:v>
                </c:pt>
                <c:pt idx="1">
                  <c:v>Providing the needed support to succeed at this college</c:v>
                </c:pt>
                <c:pt idx="2">
                  <c:v>Encouraging contact among students from diverse backgrounds</c:v>
                </c:pt>
                <c:pt idx="3">
                  <c:v>Helping to cope with non-academic responsibioities</c:v>
                </c:pt>
                <c:pt idx="4">
                  <c:v>Providing the needed support to thrive socially</c:v>
                </c:pt>
                <c:pt idx="5">
                  <c:v>Prividing the needed financial support to afford college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0.34</c:v>
                </c:pt>
                <c:pt idx="1">
                  <c:v>0.4</c:v>
                </c:pt>
                <c:pt idx="2">
                  <c:v>0.28999999999999998</c:v>
                </c:pt>
                <c:pt idx="3">
                  <c:v>0.12</c:v>
                </c:pt>
                <c:pt idx="4">
                  <c:v>0.13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C-4E1B-B901-8A5DBD20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111552"/>
        <c:axId val="169113088"/>
      </c:barChart>
      <c:catAx>
        <c:axId val="169111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3088"/>
        <c:crosses val="autoZero"/>
        <c:auto val="1"/>
        <c:lblAlgn val="ctr"/>
        <c:lblOffset val="100"/>
        <c:noMultiLvlLbl val="0"/>
      </c:catAx>
      <c:valAx>
        <c:axId val="1691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Name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Lack of finances</c:v>
                </c:pt>
                <c:pt idx="1">
                  <c:v>Academically unprepared</c:v>
                </c:pt>
                <c:pt idx="2">
                  <c:v>Caring for dependents</c:v>
                </c:pt>
                <c:pt idx="3">
                  <c:v>Working full-time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0.15400000000000005</c:v>
                </c:pt>
                <c:pt idx="2">
                  <c:v>0.38000000000000012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C-4E1B-B901-8A5DBD203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111552"/>
        <c:axId val="169113088"/>
      </c:barChart>
      <c:catAx>
        <c:axId val="169111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3088"/>
        <c:crosses val="autoZero"/>
        <c:auto val="1"/>
        <c:lblAlgn val="ctr"/>
        <c:lblOffset val="100"/>
        <c:noMultiLvlLbl val="0"/>
      </c:catAx>
      <c:valAx>
        <c:axId val="1691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Treasure Valley 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18-24</c:v>
                </c:pt>
                <c:pt idx="1">
                  <c:v>25+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0.66000000000000025</c:v>
                </c:pt>
                <c:pt idx="1">
                  <c:v>0.34000000000000008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2-4E91-B36B-C55426FB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299520"/>
        <c:axId val="166301056"/>
      </c:barChart>
      <c:catAx>
        <c:axId val="16629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01056"/>
        <c:crosses val="autoZero"/>
        <c:auto val="1"/>
        <c:lblAlgn val="ctr"/>
        <c:lblOffset val="100"/>
        <c:noMultiLvlLbl val="0"/>
      </c:catAx>
      <c:valAx>
        <c:axId val="16630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9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Treasure Valley 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Man</c:v>
                </c:pt>
                <c:pt idx="1">
                  <c:v>Woman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0.29000000000000009</c:v>
                </c:pt>
                <c:pt idx="1">
                  <c:v>0.71000000000000019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D-4DC9-8C75-67F46F9AE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10496"/>
        <c:axId val="155616384"/>
      </c:barChart>
      <c:catAx>
        <c:axId val="1556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16384"/>
        <c:crosses val="autoZero"/>
        <c:auto val="1"/>
        <c:lblAlgn val="ctr"/>
        <c:lblOffset val="100"/>
        <c:noMultiLvlLbl val="0"/>
      </c:catAx>
      <c:valAx>
        <c:axId val="1556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54915069578561"/>
          <c:y val="7.1005917159763343E-2"/>
          <c:w val="0.55683764175704431"/>
          <c:h val="0.782547640124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Treasure Valley 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DFA-465E-8FBB-0645326DB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Native Hawaiian or Other Pacific Islander</c:v>
                </c:pt>
                <c:pt idx="5">
                  <c:v>White</c:v>
                </c:pt>
                <c:pt idx="6">
                  <c:v>Two or more Races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1.0000000000000004E-2</c:v>
                </c:pt>
                <c:pt idx="1">
                  <c:v>1.0000000000000004E-2</c:v>
                </c:pt>
                <c:pt idx="2">
                  <c:v>1.0000000000000004E-2</c:v>
                </c:pt>
                <c:pt idx="3">
                  <c:v>0.12000000000000002</c:v>
                </c:pt>
                <c:pt idx="4">
                  <c:v>0</c:v>
                </c:pt>
                <c:pt idx="5">
                  <c:v>0.69000000000000017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5-4F48-8AD6-F550D9E33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82816"/>
        <c:axId val="100084352"/>
      </c:barChart>
      <c:catAx>
        <c:axId val="100082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84352"/>
        <c:crosses val="autoZero"/>
        <c:auto val="1"/>
        <c:lblAlgn val="ctr"/>
        <c:lblOffset val="100"/>
        <c:noMultiLvlLbl val="0"/>
      </c:catAx>
      <c:valAx>
        <c:axId val="10008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916058657805"/>
          <c:y val="0.19034080967151817"/>
          <c:w val="0.41284403669725039"/>
          <c:h val="0.9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TVCC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0-4801-ACD5-3973BB86C2E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0-4801-ACD5-3973BB86C2E2}"/>
              </c:ext>
            </c:extLst>
          </c:dPt>
          <c:dLbls>
            <c:dLbl>
              <c:idx val="0"/>
              <c:layout>
                <c:manualLayout>
                  <c:x val="-1.1674974114474223E-2"/>
                  <c:y val="-5.05050505050504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00-4801-ACD5-3973BB86C2E2}"/>
                </c:ext>
              </c:extLst>
            </c:dLbl>
            <c:dLbl>
              <c:idx val="1"/>
              <c:layout>
                <c:manualLayout>
                  <c:x val="8.6157865587902383E-3"/>
                  <c:y val="-5.05050505050504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0-4801-ACD5-3973BB86C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First-Generation</c:v>
                </c:pt>
                <c:pt idx="1">
                  <c:v>Not First-Generation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00-4801-ACD5-3973BB86C2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046449469045"/>
          <c:y val="0.90849399506879824"/>
          <c:w val="0.43841688940258644"/>
          <c:h val="7.887974230493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attending this college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0">
                  <c:v>Complete a certificate program</c:v>
                </c:pt>
                <c:pt idx="1">
                  <c:v>Obtain an associate degree</c:v>
                </c:pt>
                <c:pt idx="2">
                  <c:v>Transfer to a 4-year college or university</c:v>
                </c:pt>
                <c:pt idx="3">
                  <c:v>Obtain/update job-related skills</c:v>
                </c:pt>
                <c:pt idx="4">
                  <c:v>Change careers</c:v>
                </c:pt>
                <c:pt idx="5">
                  <c:v>Self-improvement/personal enjoyment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0.84000000000000019</c:v>
                </c:pt>
                <c:pt idx="2">
                  <c:v>0.56999999999999995</c:v>
                </c:pt>
                <c:pt idx="3">
                  <c:v>0.75000000000000022</c:v>
                </c:pt>
                <c:pt idx="4">
                  <c:v>0.45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2-490B-AC90-A9C6A5C9BB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0">
                  <c:v>Complete a certificate program</c:v>
                </c:pt>
                <c:pt idx="1">
                  <c:v>Obtain an associate degree</c:v>
                </c:pt>
                <c:pt idx="2">
                  <c:v>Transfer to a 4-year college or university</c:v>
                </c:pt>
                <c:pt idx="3">
                  <c:v>Obtain/update job-related skills</c:v>
                </c:pt>
                <c:pt idx="4">
                  <c:v>Change careers</c:v>
                </c:pt>
                <c:pt idx="5">
                  <c:v>Self-improvement/personal enjoyment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0A2-490B-AC90-A9C6A5C9BB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168256"/>
        <c:axId val="167178240"/>
      </c:barChart>
      <c:catAx>
        <c:axId val="16716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78240"/>
        <c:crossesAt val="0"/>
        <c:auto val="1"/>
        <c:lblAlgn val="ctr"/>
        <c:lblOffset val="100"/>
        <c:noMultiLvlLbl val="0"/>
      </c:catAx>
      <c:valAx>
        <c:axId val="16717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6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Caring for Dependents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1-5 hours</c:v>
                </c:pt>
                <c:pt idx="2">
                  <c:v>6-10 hours</c:v>
                </c:pt>
                <c:pt idx="3">
                  <c:v>11-20 hours</c:v>
                </c:pt>
                <c:pt idx="4">
                  <c:v>21-30 hours</c:v>
                </c:pt>
                <c:pt idx="5">
                  <c:v>More than 30 hours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0.29000000000000009</c:v>
                </c:pt>
                <c:pt idx="1">
                  <c:v>0.14000000000000001</c:v>
                </c:pt>
                <c:pt idx="2">
                  <c:v>0.19</c:v>
                </c:pt>
                <c:pt idx="3">
                  <c:v>3.0000000000000002E-2</c:v>
                </c:pt>
                <c:pt idx="4">
                  <c:v>7.0000000000000021E-2</c:v>
                </c:pt>
                <c:pt idx="5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3-41AF-869E-ABE555FCDE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Working for Pay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1-5 hours</c:v>
                </c:pt>
                <c:pt idx="2">
                  <c:v>6-10 hours</c:v>
                </c:pt>
                <c:pt idx="3">
                  <c:v>11-20 hours</c:v>
                </c:pt>
                <c:pt idx="4">
                  <c:v>21-30 hours</c:v>
                </c:pt>
                <c:pt idx="5">
                  <c:v>More than 30 hours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0.4200000000000001</c:v>
                </c:pt>
                <c:pt idx="1">
                  <c:v>7.0000000000000021E-2</c:v>
                </c:pt>
                <c:pt idx="2">
                  <c:v>0.05</c:v>
                </c:pt>
                <c:pt idx="3">
                  <c:v>0.11</c:v>
                </c:pt>
                <c:pt idx="4">
                  <c:v>0.13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3-41AF-869E-ABE555FCD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394304"/>
        <c:axId val="167400192"/>
      </c:barChart>
      <c:catAx>
        <c:axId val="167394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00192"/>
        <c:crosses val="autoZero"/>
        <c:auto val="1"/>
        <c:lblAlgn val="ctr"/>
        <c:lblOffset val="100"/>
        <c:noMultiLvlLbl val="0"/>
      </c:catAx>
      <c:valAx>
        <c:axId val="167400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9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51.5</c:v>
                </c:pt>
                <c:pt idx="1">
                  <c:v>50.3</c:v>
                </c:pt>
                <c:pt idx="2">
                  <c:v>50</c:v>
                </c:pt>
                <c:pt idx="3">
                  <c:v>56.4</c:v>
                </c:pt>
                <c:pt idx="4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D-45DF-9B4D-738C9F02BD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210240"/>
        <c:axId val="169212160"/>
      </c:barChart>
      <c:catAx>
        <c:axId val="16921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2160"/>
        <c:crossesAt val="0"/>
        <c:auto val="1"/>
        <c:lblAlgn val="ctr"/>
        <c:lblOffset val="100"/>
        <c:noMultiLvlLbl val="0"/>
      </c:catAx>
      <c:valAx>
        <c:axId val="1692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0712095567493E-2"/>
          <c:y val="3.8186403170191958E-2"/>
          <c:w val="0.93597076066426277"/>
          <c:h val="0.74583371931449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Treasure Valley Community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51.5</c:v>
                </c:pt>
                <c:pt idx="1">
                  <c:v>50.3</c:v>
                </c:pt>
                <c:pt idx="2">
                  <c:v>50</c:v>
                </c:pt>
                <c:pt idx="3">
                  <c:v>56.4</c:v>
                </c:pt>
                <c:pt idx="4">
                  <c:v>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B-4D5C-8C5C-6D8AEB1BC3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Cohort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B-4D5C-8C5C-6D8AEB1BC3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Small Colleges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50.8</c:v>
                </c:pt>
                <c:pt idx="1">
                  <c:v>50.5</c:v>
                </c:pt>
                <c:pt idx="2">
                  <c:v>50</c:v>
                </c:pt>
                <c:pt idx="3">
                  <c:v>52.8</c:v>
                </c:pt>
                <c:pt idx="4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2-4274-B4EE-2826369D01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178816"/>
        <c:axId val="168661376"/>
      </c:barChart>
      <c:catAx>
        <c:axId val="168178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61376"/>
        <c:crosses val="autoZero"/>
        <c:auto val="1"/>
        <c:lblAlgn val="ctr"/>
        <c:lblOffset val="100"/>
        <c:noMultiLvlLbl val="0"/>
      </c:catAx>
      <c:valAx>
        <c:axId val="1686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7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533400" y="-2286000"/>
          <a:ext cx="0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533400" y="-2286000"/>
          <a:ext cx="0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40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60" y="0"/>
            <a:ext cx="3038240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2F4B7A2-EDCA-494D-9B29-2CC7F0AF22C8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468"/>
            <a:ext cx="3038240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60" y="8829468"/>
            <a:ext cx="3038240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6DCD718E-B8DA-4BC0-946E-EB87F2799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DBC6FBA-7E90-438D-8C7D-CC010FD57D7A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93AF1055-CB92-40EF-BD09-A2225F1FC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6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4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3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4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7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9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1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3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79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15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5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3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5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3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3" y="6019800"/>
            <a:ext cx="1442716" cy="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4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1036638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rgbClr val="0042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27A"/>
              </a:buClr>
              <a:defRPr>
                <a:solidFill>
                  <a:srgbClr val="00427A"/>
                </a:solidFill>
              </a:defRPr>
            </a:lvl1pPr>
            <a:lvl2pPr>
              <a:defRPr>
                <a:solidFill>
                  <a:srgbClr val="9F3A0D"/>
                </a:solidFill>
              </a:defRPr>
            </a:lvl2pPr>
            <a:lvl3pPr>
              <a:defRPr>
                <a:solidFill>
                  <a:srgbClr val="9F3A0D"/>
                </a:solidFill>
              </a:defRPr>
            </a:lvl3pPr>
            <a:lvl4pPr>
              <a:defRPr>
                <a:solidFill>
                  <a:srgbClr val="9F3A0D"/>
                </a:solidFill>
              </a:defRPr>
            </a:lvl4pPr>
            <a:lvl5pPr>
              <a:defRPr>
                <a:solidFill>
                  <a:srgbClr val="9F3A0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00427A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77962"/>
            <a:ext cx="8305800" cy="0"/>
          </a:xfrm>
          <a:prstGeom prst="line">
            <a:avLst/>
          </a:prstGeom>
          <a:ln w="28575">
            <a:solidFill>
              <a:srgbClr val="C78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0" y="2286000"/>
            <a:ext cx="5105401" cy="1447800"/>
          </a:xfrm>
        </p:spPr>
        <p:txBody>
          <a:bodyPr anchor="b"/>
          <a:lstStyle>
            <a:lvl1pPr algn="l">
              <a:defRPr sz="4000" b="1" cap="none">
                <a:solidFill>
                  <a:srgbClr val="0042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1" y="3821113"/>
            <a:ext cx="5105399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42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73" y="6019800"/>
            <a:ext cx="1442716" cy="7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8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2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00427A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2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00427A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19800"/>
            <a:ext cx="1454512" cy="7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37325"/>
            <a:ext cx="609600" cy="320675"/>
          </a:xfrm>
        </p:spPr>
        <p:txBody>
          <a:bodyPr/>
          <a:lstStyle>
            <a:lvl1pPr>
              <a:defRPr>
                <a:solidFill>
                  <a:srgbClr val="00427A"/>
                </a:solidFill>
              </a:defRPr>
            </a:lvl1pPr>
          </a:lstStyle>
          <a:p>
            <a:pPr algn="l"/>
            <a:fld id="{AA800BDF-7CA0-4F0E-9DB8-2BB12D865371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28" y="6028345"/>
            <a:ext cx="1454512" cy="7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3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03" y="1600200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096000"/>
            <a:ext cx="838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6409" y="6537325"/>
            <a:ext cx="609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427A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u="none" kern="1200">
          <a:solidFill>
            <a:srgbClr val="9F3A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78E4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9400" y="914400"/>
            <a:ext cx="6324600" cy="4495800"/>
          </a:xfrm>
        </p:spPr>
        <p:txBody>
          <a:bodyPr>
            <a:noAutofit/>
          </a:bodyPr>
          <a:lstStyle/>
          <a:p>
            <a:br>
              <a:rPr lang="en-US" sz="4000" i="1" dirty="0">
                <a:solidFill>
                  <a:srgbClr val="00427A"/>
                </a:solidFill>
              </a:rPr>
            </a:br>
            <a:r>
              <a:rPr lang="en-US" sz="4000" i="1" dirty="0">
                <a:solidFill>
                  <a:srgbClr val="00427A"/>
                </a:solidFill>
              </a:rPr>
              <a:t>CCSSE</a:t>
            </a:r>
            <a:r>
              <a:rPr lang="en-US" sz="4000" dirty="0">
                <a:solidFill>
                  <a:srgbClr val="00427A"/>
                </a:solidFill>
              </a:rPr>
              <a:t> 2021 Findings for Treasure Valley Community College</a:t>
            </a:r>
            <a:br>
              <a:rPr lang="en-US" sz="4000" dirty="0">
                <a:solidFill>
                  <a:srgbClr val="00427A"/>
                </a:solidFill>
              </a:rPr>
            </a:br>
            <a:br>
              <a:rPr lang="en-US" sz="4000" dirty="0">
                <a:solidFill>
                  <a:srgbClr val="00427A"/>
                </a:solidFill>
              </a:rPr>
            </a:br>
            <a:r>
              <a:rPr lang="en-US" sz="2000" b="0" i="1" dirty="0">
                <a:solidFill>
                  <a:srgbClr val="00427A"/>
                </a:solidFill>
              </a:rPr>
              <a:t>August 11, 2021</a:t>
            </a:r>
            <a:br>
              <a:rPr lang="en-US" sz="2000" b="0" i="1" dirty="0">
                <a:solidFill>
                  <a:srgbClr val="00427A"/>
                </a:solidFill>
              </a:rPr>
            </a:br>
            <a:r>
              <a:rPr lang="en-US" sz="2000" b="0" i="1" dirty="0">
                <a:solidFill>
                  <a:srgbClr val="00427A"/>
                </a:solidFill>
              </a:rPr>
              <a:t>Administrative Team Summer Planning Meeting</a:t>
            </a:r>
            <a:br>
              <a:rPr lang="en-US" sz="4000" b="0" i="1" dirty="0">
                <a:solidFill>
                  <a:srgbClr val="00427A"/>
                </a:solidFill>
              </a:rPr>
            </a:br>
            <a:br>
              <a:rPr lang="en-US" sz="4000" b="0" i="1" dirty="0">
                <a:solidFill>
                  <a:srgbClr val="00427A"/>
                </a:solidFill>
              </a:rPr>
            </a:br>
            <a:r>
              <a:rPr lang="en-US" sz="2000" b="0" dirty="0">
                <a:solidFill>
                  <a:srgbClr val="00427A"/>
                </a:solidFill>
              </a:rPr>
              <a:t>Nino Kalatozi, PhD</a:t>
            </a:r>
            <a:br>
              <a:rPr lang="en-US" sz="2000" b="0" dirty="0">
                <a:solidFill>
                  <a:srgbClr val="00427A"/>
                </a:solidFill>
              </a:rPr>
            </a:br>
            <a:r>
              <a:rPr lang="en-US" sz="2000" b="0" dirty="0">
                <a:solidFill>
                  <a:srgbClr val="00427A"/>
                </a:solidFill>
              </a:rPr>
              <a:t>Director of Institutional Effectiveness &amp; Planning</a:t>
            </a:r>
            <a:br>
              <a:rPr lang="en-US" sz="2000" b="0" dirty="0">
                <a:solidFill>
                  <a:srgbClr val="00427A"/>
                </a:solidFill>
              </a:rPr>
            </a:br>
            <a:r>
              <a:rPr lang="en-US" sz="2000" b="0" dirty="0">
                <a:solidFill>
                  <a:srgbClr val="00427A"/>
                </a:solidFill>
              </a:rPr>
              <a:t>Treasure Valley Community College</a:t>
            </a:r>
            <a:endParaRPr lang="en-US" sz="2000" b="0" i="1" dirty="0">
              <a:solidFill>
                <a:srgbClr val="00427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819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Respondent Profile: </a:t>
            </a:r>
            <a:br>
              <a:rPr lang="en-US" dirty="0"/>
            </a:br>
            <a:r>
              <a:rPr lang="en-US" dirty="0"/>
              <a:t>Racial/Ethnic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9503118"/>
              </p:ext>
            </p:extLst>
          </p:nvPr>
        </p:nvGraphicFramePr>
        <p:xfrm>
          <a:off x="457200" y="1828800"/>
          <a:ext cx="80772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Student Respondent Profile: </a:t>
            </a:r>
            <a:br>
              <a:rPr lang="en-US" dirty="0"/>
            </a:br>
            <a:r>
              <a:rPr lang="en-US" dirty="0"/>
              <a:t>First-Generation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18606361"/>
              </p:ext>
            </p:extLst>
          </p:nvPr>
        </p:nvGraphicFramePr>
        <p:xfrm>
          <a:off x="381000" y="9906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Respondent Profile:</a:t>
            </a:r>
            <a:br>
              <a:rPr lang="en-US" dirty="0"/>
            </a:br>
            <a:r>
              <a:rPr lang="en-US" dirty="0"/>
              <a:t>Goals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01571"/>
              </p:ext>
            </p:extLst>
          </p:nvPr>
        </p:nvGraphicFramePr>
        <p:xfrm>
          <a:off x="533400" y="16764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Respondent Profile: </a:t>
            </a:r>
            <a:br>
              <a:rPr lang="en-US" dirty="0"/>
            </a:br>
            <a:r>
              <a:rPr lang="en-US" dirty="0"/>
              <a:t>External Commitments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19639596"/>
              </p:ext>
            </p:extLst>
          </p:nvPr>
        </p:nvGraphicFramePr>
        <p:xfrm>
          <a:off x="533400" y="16764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067050"/>
            <a:ext cx="5105401" cy="723900"/>
          </a:xfrm>
        </p:spPr>
        <p:txBody>
          <a:bodyPr/>
          <a:lstStyle/>
          <a:p>
            <a:r>
              <a:rPr lang="en-US" i="1" dirty="0">
                <a:solidFill>
                  <a:srgbClr val="00427A"/>
                </a:solidFill>
              </a:rPr>
              <a:t>CCSSE</a:t>
            </a:r>
            <a:r>
              <a:rPr lang="en-US" dirty="0">
                <a:solidFill>
                  <a:srgbClr val="00427A"/>
                </a:solidFill>
              </a:rPr>
              <a:t>  Benchmarks</a:t>
            </a:r>
          </a:p>
        </p:txBody>
      </p:sp>
    </p:spTree>
    <p:extLst>
      <p:ext uri="{BB962C8B-B14F-4D97-AF65-F5344CB8AC3E}">
        <p14:creationId xmlns:p14="http://schemas.microsoft.com/office/powerpoint/2010/main" val="2349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CCSSE</a:t>
            </a:r>
            <a:r>
              <a:rPr lang="en-US" dirty="0"/>
              <a:t> Benchmarks for </a:t>
            </a:r>
            <a:br>
              <a:rPr lang="en-US" dirty="0"/>
            </a:br>
            <a:r>
              <a:rPr lang="en-US" dirty="0"/>
              <a:t>Effective Educational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495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00427A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7A"/>
                </a:solidFill>
                <a:ea typeface="ＭＳ Ｐゴシック" charset="-128"/>
              </a:rPr>
              <a:t>Active and Collaborative Learning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7A"/>
                </a:solidFill>
                <a:ea typeface="ＭＳ Ｐゴシック" charset="-128"/>
              </a:rPr>
              <a:t>Student Effort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7A"/>
                </a:solidFill>
                <a:ea typeface="ＭＳ Ｐゴシック" charset="-128"/>
              </a:rPr>
              <a:t>Academic Challenge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427A"/>
                </a:solidFill>
                <a:ea typeface="ＭＳ Ｐゴシック" charset="-128"/>
              </a:rPr>
              <a:t>Student-Faculty Interaction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noProof="1">
                <a:solidFill>
                  <a:srgbClr val="00427A"/>
                </a:solidFill>
                <a:ea typeface="ＭＳ Ｐゴシック" charset="-128"/>
              </a:rPr>
              <a:t>Support for Learners</a:t>
            </a:r>
            <a:endParaRPr lang="en-US" dirty="0">
              <a:solidFill>
                <a:srgbClr val="00427A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9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CCSSE</a:t>
            </a:r>
            <a:r>
              <a:rPr lang="en-US" dirty="0"/>
              <a:t> Benchmarks for </a:t>
            </a:r>
            <a:br>
              <a:rPr lang="en-US" dirty="0"/>
            </a:br>
            <a:r>
              <a:rPr lang="en-US" dirty="0"/>
              <a:t>Effective Educational Practice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00077"/>
              </p:ext>
            </p:extLst>
          </p:nvPr>
        </p:nvGraphicFramePr>
        <p:xfrm>
          <a:off x="533400" y="2286000"/>
          <a:ext cx="815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427A"/>
                </a:solidFill>
              </a:rPr>
              <a:t>CCSSE Benchmark Scores for Treasure Valley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09348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CCSSE</a:t>
            </a:r>
            <a:r>
              <a:rPr lang="en-US" dirty="0"/>
              <a:t> Benchmarks for </a:t>
            </a:r>
            <a:br>
              <a:rPr lang="en-US" dirty="0"/>
            </a:br>
            <a:r>
              <a:rPr lang="en-US" dirty="0"/>
              <a:t>Effective Educational Practice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49702"/>
              </p:ext>
            </p:extLst>
          </p:nvPr>
        </p:nvGraphicFramePr>
        <p:xfrm>
          <a:off x="533400" y="2514600"/>
          <a:ext cx="8153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427A"/>
                </a:solidFill>
              </a:rPr>
              <a:t>CCSSE</a:t>
            </a:r>
            <a:r>
              <a:rPr lang="en-US" sz="2400" b="1" dirty="0">
                <a:solidFill>
                  <a:srgbClr val="00427A"/>
                </a:solidFill>
              </a:rPr>
              <a:t> Benchmark Scores for </a:t>
            </a:r>
            <a:r>
              <a:rPr lang="en-US" sz="2400" dirty="0">
                <a:solidFill>
                  <a:srgbClr val="00427A"/>
                </a:solidFill>
              </a:rPr>
              <a:t>Treasure Valley Community College </a:t>
            </a:r>
            <a:r>
              <a:rPr lang="en-US" sz="2400" b="1" dirty="0">
                <a:solidFill>
                  <a:srgbClr val="00427A"/>
                </a:solidFill>
              </a:rPr>
              <a:t>compared to 2021 Cohort and Small Colleges</a:t>
            </a:r>
          </a:p>
        </p:txBody>
      </p:sp>
    </p:spTree>
    <p:extLst>
      <p:ext uri="{BB962C8B-B14F-4D97-AF65-F5344CB8AC3E}">
        <p14:creationId xmlns:p14="http://schemas.microsoft.com/office/powerpoint/2010/main" val="45301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7841136"/>
              </p:ext>
            </p:extLst>
          </p:nvPr>
        </p:nvGraphicFramePr>
        <p:xfrm>
          <a:off x="336395" y="2462561"/>
          <a:ext cx="838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Knowledge, Skills and Personal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How much has your experience at this college contributed to your </a:t>
            </a:r>
          </a:p>
          <a:p>
            <a:pPr marL="0" indent="0">
              <a:buNone/>
            </a:pPr>
            <a:r>
              <a:rPr lang="en-US" sz="2400" dirty="0"/>
              <a:t>knowledge, skills, and personal development in the following areas?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  <p:extLst>
      <p:ext uri="{BB962C8B-B14F-4D97-AF65-F5344CB8AC3E}">
        <p14:creationId xmlns:p14="http://schemas.microsoft.com/office/powerpoint/2010/main" val="334415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85590213"/>
              </p:ext>
            </p:extLst>
          </p:nvPr>
        </p:nvGraphicFramePr>
        <p:xfrm>
          <a:off x="304800" y="2209800"/>
          <a:ext cx="838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College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How much does </a:t>
            </a:r>
            <a:r>
              <a:rPr lang="en-US" sz="1900" u="sng" dirty="0"/>
              <a:t>this college </a:t>
            </a:r>
            <a:r>
              <a:rPr lang="en-US" sz="1900" dirty="0"/>
              <a:t>emphasize the following?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  <p:extLst>
      <p:ext uri="{BB962C8B-B14F-4D97-AF65-F5344CB8AC3E}">
        <p14:creationId xmlns:p14="http://schemas.microsoft.com/office/powerpoint/2010/main" val="192168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050931"/>
            <a:ext cx="5105401" cy="756138"/>
          </a:xfrm>
        </p:spPr>
        <p:txBody>
          <a:bodyPr anchor="ctr"/>
          <a:lstStyle/>
          <a:p>
            <a:r>
              <a:rPr lang="en-US" i="1" dirty="0"/>
              <a:t>CCSSE</a:t>
            </a:r>
            <a:r>
              <a:rPr lang="en-US" dirty="0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187879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48841131"/>
              </p:ext>
            </p:extLst>
          </p:nvPr>
        </p:nvGraphicFramePr>
        <p:xfrm>
          <a:off x="336395" y="2462561"/>
          <a:ext cx="8382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Student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/>
              <a:t>Barriers to Returning to College</a:t>
            </a:r>
          </a:p>
          <a:p>
            <a:pPr marL="0" indent="0">
              <a:buNone/>
            </a:pPr>
            <a:r>
              <a:rPr lang="en-US" sz="1900" dirty="0"/>
              <a:t>How likely is it that the following issues would cause you to withdraw from class or from this college?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  <p:extLst>
      <p:ext uri="{BB962C8B-B14F-4D97-AF65-F5344CB8AC3E}">
        <p14:creationId xmlns:p14="http://schemas.microsoft.com/office/powerpoint/2010/main" val="31237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3881-3EA9-4AC3-B147-006FA2FD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Satisfaction – Academic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15BA17-4D1C-4AE9-861F-A17EE64BB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31138"/>
              </p:ext>
            </p:extLst>
          </p:nvPr>
        </p:nvGraphicFramePr>
        <p:xfrm>
          <a:off x="377825" y="1600200"/>
          <a:ext cx="8382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75">
                  <a:extLst>
                    <a:ext uri="{9D8B030D-6E8A-4147-A177-3AD203B41FA5}">
                      <a16:colId xmlns:a16="http://schemas.microsoft.com/office/drawing/2014/main" val="2690320083"/>
                    </a:ext>
                  </a:extLst>
                </a:gridCol>
                <a:gridCol w="1901825">
                  <a:extLst>
                    <a:ext uri="{9D8B030D-6E8A-4147-A177-3AD203B41FA5}">
                      <a16:colId xmlns:a16="http://schemas.microsoft.com/office/drawing/2014/main" val="273748216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48374113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812086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or Very Satisfied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Somewhat  Satisfied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Very Satisfied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7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Academic Advising/Planning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34%;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213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Peer or other Tutoring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4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Skill Labs (Writing, Math,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7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Computer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99%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8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Transfer Advising/Planning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9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Library Resources and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98%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131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5C2EB-E257-4B05-A789-F081B81A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9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9AEE-0890-4D53-B713-E2AB6360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Satisfaction – Student Support Services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668DB5-2423-4064-A207-712D5A3B2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75346"/>
              </p:ext>
            </p:extLst>
          </p:nvPr>
        </p:nvGraphicFramePr>
        <p:xfrm>
          <a:off x="377825" y="1600200"/>
          <a:ext cx="83820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128261764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1468336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89093119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311958620"/>
                    </a:ext>
                  </a:extLst>
                </a:gridCol>
              </a:tblGrid>
              <a:tr h="773723">
                <a:tc>
                  <a:txBody>
                    <a:bodyPr/>
                    <a:lstStyle/>
                    <a:p>
                      <a:r>
                        <a:rPr lang="en-US" sz="1400" dirty="0"/>
                        <a:t>Student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Somewhat or Very Satisfied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Somewhat  Satisfied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Very Satisfied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7992"/>
                  </a:ext>
                </a:extLst>
              </a:tr>
              <a:tr h="541606">
                <a:tc>
                  <a:txBody>
                    <a:bodyPr/>
                    <a:lstStyle/>
                    <a:p>
                      <a:r>
                        <a:rPr lang="en-US" sz="1400" b="1" dirty="0"/>
                        <a:t>Career Counseling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99%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61%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38%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266396"/>
                  </a:ext>
                </a:extLst>
              </a:tr>
              <a:tr h="541606">
                <a:tc>
                  <a:txBody>
                    <a:bodyPr/>
                    <a:lstStyle/>
                    <a:p>
                      <a:r>
                        <a:rPr lang="en-US" sz="1400" b="1" dirty="0"/>
                        <a:t>Job Placement Assistance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94%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23425"/>
                  </a:ext>
                </a:extLst>
              </a:tr>
              <a:tr h="541606">
                <a:tc>
                  <a:txBody>
                    <a:bodyPr/>
                    <a:lstStyle/>
                    <a:p>
                      <a:r>
                        <a:rPr lang="en-US" sz="1400" b="1" dirty="0"/>
                        <a:t>Child Care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100%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45013"/>
                  </a:ext>
                </a:extLst>
              </a:tr>
              <a:tr h="541606">
                <a:tc>
                  <a:txBody>
                    <a:bodyPr/>
                    <a:lstStyle/>
                    <a:p>
                      <a:r>
                        <a:rPr lang="en-US" sz="1400" b="1" dirty="0"/>
                        <a:t>Financial Aid Advising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96%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51%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23778"/>
                  </a:ext>
                </a:extLst>
              </a:tr>
              <a:tr h="541606">
                <a:tc>
                  <a:txBody>
                    <a:bodyPr/>
                    <a:lstStyle/>
                    <a:p>
                      <a:r>
                        <a:rPr lang="en-US" sz="1400" b="1" dirty="0"/>
                        <a:t>Student Organizations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97%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56%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86167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r>
                        <a:rPr lang="en-US" sz="1400" b="1" dirty="0"/>
                        <a:t>Services for Students with Disabilities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100%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47%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82226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r>
                        <a:rPr lang="en-US" sz="1400" b="1" dirty="0"/>
                        <a:t>Services for Active Military and Veterans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100%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75%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60722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FF395-43B7-46C2-BBF9-5D6268C2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1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How would you evaluate your overall educational experience at this college?</a:t>
            </a:r>
          </a:p>
          <a:p>
            <a:pPr marL="0" indent="0">
              <a:buNone/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3C856D-0D1A-4928-928F-9219A3262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00138"/>
              </p:ext>
            </p:extLst>
          </p:nvPr>
        </p:nvGraphicFramePr>
        <p:xfrm>
          <a:off x="1219200" y="3107830"/>
          <a:ext cx="6553200" cy="222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390108573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385391939"/>
                    </a:ext>
                  </a:extLst>
                </a:gridCol>
              </a:tblGrid>
              <a:tr h="556542"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18507"/>
                  </a:ext>
                </a:extLst>
              </a:tr>
              <a:tr h="556542"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51774"/>
                  </a:ext>
                </a:extLst>
              </a:tr>
              <a:tr h="556542"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64092"/>
                  </a:ext>
                </a:extLst>
              </a:tr>
              <a:tr h="556542"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08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Would you recommend this college to a friend or family 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3447" indent="-183447">
              <a:buFont typeface="Arial" pitchFamily="34" charset="0"/>
              <a:buChar char="•"/>
            </a:pPr>
            <a:endParaRPr lang="en-US" sz="2400" i="1" dirty="0"/>
          </a:p>
          <a:p>
            <a:pPr marL="183447" indent="-183447">
              <a:buNone/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8B9D1A-EEC2-4074-981A-6CF89997E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88050"/>
              </p:ext>
            </p:extLst>
          </p:nvPr>
        </p:nvGraphicFramePr>
        <p:xfrm>
          <a:off x="1524000" y="2438400"/>
          <a:ext cx="6324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59559019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65972690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5862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43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71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Clr>
                <a:srgbClr val="00427A"/>
              </a:buCl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Community College Survey of Student Engagement (</a:t>
            </a:r>
            <a:r>
              <a:rPr lang="en-US" i="1" dirty="0"/>
              <a:t>CCSSE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495800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en-US" sz="2800" i="1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3500" i="1" dirty="0"/>
              <a:t>CCSSE</a:t>
            </a:r>
            <a:r>
              <a:rPr lang="en-US" sz="3500" dirty="0"/>
              <a:t> is designed to capture student engagement as a measure of institutional </a:t>
            </a:r>
            <a:r>
              <a:rPr lang="en-US" sz="3600" dirty="0"/>
              <a:t>effectiveness</a:t>
            </a:r>
            <a:r>
              <a:rPr lang="en-US" sz="3500" dirty="0"/>
              <a:t>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3224"/>
            <a:ext cx="3304208" cy="42751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003" y="1828800"/>
            <a:ext cx="83820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78E44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7A"/>
              </a:buClr>
            </a:pPr>
            <a:r>
              <a:rPr lang="en-US" sz="3400" dirty="0">
                <a:solidFill>
                  <a:srgbClr val="00427A"/>
                </a:solidFill>
                <a:ea typeface="ＭＳ Ｐゴシック" pitchFamily="34" charset="-128"/>
              </a:rPr>
              <a:t>The amount of time and energy students invest in meaningful educational practices</a:t>
            </a:r>
            <a:br>
              <a:rPr lang="en-US" sz="3400" dirty="0">
                <a:solidFill>
                  <a:srgbClr val="00427A"/>
                </a:solidFill>
                <a:ea typeface="ＭＳ Ｐゴシック" pitchFamily="34" charset="-128"/>
              </a:rPr>
            </a:br>
            <a:endParaRPr lang="en-US" sz="3400" dirty="0">
              <a:solidFill>
                <a:srgbClr val="00427A"/>
              </a:solidFill>
              <a:ea typeface="ＭＳ Ｐゴシック" pitchFamily="34" charset="-128"/>
            </a:endParaRPr>
          </a:p>
          <a:p>
            <a:pPr>
              <a:buClr>
                <a:srgbClr val="00427A"/>
              </a:buClr>
            </a:pPr>
            <a:r>
              <a:rPr lang="en-US" sz="3400" dirty="0">
                <a:solidFill>
                  <a:srgbClr val="00427A"/>
                </a:solidFill>
                <a:ea typeface="ＭＳ Ｐゴシック" pitchFamily="34" charset="-128"/>
              </a:rPr>
              <a:t>The institutional practices and student behaviors that are highly correlated with student learning and retention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Student Engagement?</a:t>
            </a:r>
          </a:p>
        </p:txBody>
      </p:sp>
    </p:spTree>
    <p:extLst>
      <p:ext uri="{BB962C8B-B14F-4D97-AF65-F5344CB8AC3E}">
        <p14:creationId xmlns:p14="http://schemas.microsoft.com/office/powerpoint/2010/main" val="34686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05100"/>
            <a:ext cx="5334000" cy="1447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427A"/>
                </a:solidFill>
              </a:rPr>
              <a:t>Student Respondent Profile at </a:t>
            </a:r>
            <a:r>
              <a:rPr lang="en-US" dirty="0"/>
              <a:t>Treasure Valley Community College</a:t>
            </a:r>
            <a:endParaRPr lang="en-US" dirty="0">
              <a:solidFill>
                <a:srgbClr val="00427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 Respondents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8003" y="1905000"/>
            <a:ext cx="8382000" cy="41148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1200"/>
              </a:spcAft>
              <a:buClrTx/>
            </a:pPr>
            <a:r>
              <a:rPr lang="en-US" dirty="0"/>
              <a:t>150 adjusted survey count</a:t>
            </a:r>
          </a:p>
          <a:p>
            <a:pPr lvl="0">
              <a:spcAft>
                <a:spcPts val="1200"/>
              </a:spcAft>
              <a:buClrTx/>
            </a:pPr>
            <a:endParaRPr lang="en-US" dirty="0"/>
          </a:p>
          <a:p>
            <a:pPr lvl="0">
              <a:spcAft>
                <a:spcPts val="1200"/>
              </a:spcAft>
              <a:buClrTx/>
            </a:pPr>
            <a:r>
              <a:rPr lang="en-US" dirty="0"/>
              <a:t>14% overall “percent of target” rate</a:t>
            </a:r>
          </a:p>
          <a:p>
            <a:pPr lvl="0">
              <a:spcAft>
                <a:spcPts val="1200"/>
              </a:spcAft>
              <a:buClrTx/>
            </a:pPr>
            <a:endParaRPr lang="en-US" dirty="0"/>
          </a:p>
          <a:p>
            <a:pPr lvl="0">
              <a:spcAft>
                <a:spcPts val="1200"/>
              </a:spcAft>
              <a:buClrTx/>
            </a:pPr>
            <a:r>
              <a:rPr lang="en-US" dirty="0"/>
              <a:t>Targeted number of surveys 1078</a:t>
            </a:r>
          </a:p>
          <a:p>
            <a:pPr marL="0" lvl="0" indent="0">
              <a:spcAft>
                <a:spcPts val="1200"/>
              </a:spcAft>
              <a:buClrTx/>
              <a:buNone/>
            </a:pPr>
            <a:endParaRPr lang="en-US" dirty="0"/>
          </a:p>
          <a:p>
            <a:pPr>
              <a:spcAft>
                <a:spcPts val="1200"/>
              </a:spcAft>
              <a:buClrTx/>
            </a:pPr>
            <a:r>
              <a:rPr lang="en-US" dirty="0"/>
              <a:t>Respondents marking invalid data selections were excluded</a:t>
            </a:r>
          </a:p>
          <a:p>
            <a:pPr lvl="0">
              <a:spcAft>
                <a:spcPts val="1200"/>
              </a:spcAft>
              <a:buClrTx/>
            </a:pPr>
            <a:endParaRPr lang="en-US" dirty="0"/>
          </a:p>
          <a:p>
            <a:pPr marL="0" indent="0">
              <a:buClr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  <p:extLst>
      <p:ext uri="{BB962C8B-B14F-4D97-AF65-F5344CB8AC3E}">
        <p14:creationId xmlns:p14="http://schemas.microsoft.com/office/powerpoint/2010/main" val="340791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Respondent Profile: </a:t>
            </a:r>
            <a:br>
              <a:rPr lang="en-US" dirty="0"/>
            </a:br>
            <a:r>
              <a:rPr lang="en-US" dirty="0"/>
              <a:t>Enrollment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543994"/>
              </p:ext>
            </p:extLst>
          </p:nvPr>
        </p:nvGraphicFramePr>
        <p:xfrm>
          <a:off x="685800" y="2362200"/>
          <a:ext cx="7772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Student Respondent Profile: </a:t>
            </a:r>
            <a:br>
              <a:rPr lang="en-US" dirty="0"/>
            </a:br>
            <a:r>
              <a:rPr lang="en-US" dirty="0"/>
              <a:t>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06994417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Respondent Profile:</a:t>
            </a:r>
            <a:br>
              <a:rPr lang="en-US" dirty="0"/>
            </a:br>
            <a:r>
              <a:rPr lang="en-US" dirty="0"/>
              <a:t>Gender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6613866"/>
              </p:ext>
            </p:extLst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248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2021 CCSSE data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34&quot;/&gt;&lt;/object&gt;&lt;object type=&quot;3&quot; unique_id=&quot;10005&quot;&gt;&lt;property id=&quot;20148&quot; value=&quot;5&quot;/&gt;&lt;property id=&quot;20300&quot; value=&quot;Slide 2 - &amp;quot;CCSSE 2021 Findings for [College Name]&amp;quot;&quot;/&gt;&lt;property id=&quot;20307&quot; value=&quot;256&quot;/&gt;&lt;/object&gt;&lt;object type=&quot;3&quot; unique_id=&quot;10009&quot;&gt;&lt;property id=&quot;20148&quot; value=&quot;5&quot;/&gt;&lt;property id=&quot;20300&quot; value=&quot;Slide 6 - &amp;quot;The Community College Survey of Student Engagement (CCSSE)&amp;quot;&quot;/&gt;&lt;property id=&quot;20307&quot; value=&quot;369&quot;/&gt;&lt;/object&gt;&lt;object type=&quot;3&quot; unique_id=&quot;10010&quot;&gt;&lt;property id=&quot;20148&quot; value=&quot;5&quot;/&gt;&lt;property id=&quot;20300&quot; value=&quot;Slide 7 - &amp;quot;CCSSE: A Tool for Community Colleges&amp;quot;&quot;/&gt;&lt;property id=&quot;20307&quot; value=&quot;257&quot;/&gt;&lt;/object&gt;&lt;object type=&quot;3&quot; unique_id=&quot;10011&quot;&gt;&lt;property id=&quot;20148&quot; value=&quot;5&quot;/&gt;&lt;property id=&quot;20300&quot; value=&quot;Slide 8 - &amp;quot;Student Respondent Profile at [College Name]&amp;quot;&quot;/&gt;&lt;property id=&quot;20307&quot; value=&quot;387&quot;/&gt;&lt;/object&gt;&lt;object type=&quot;3&quot; unique_id=&quot;10012&quot;&gt;&lt;property id=&quot;20148&quot; value=&quot;5&quot;/&gt;&lt;property id=&quot;20300&quot; value=&quot;Slide 9 - &amp;quot;Survey Respondents  (Paper-and-Pencil Administration)&amp;quot;&quot;/&gt;&lt;property id=&quot;20307&quot; value=&quot;442&quot;/&gt;&lt;/object&gt;&lt;object type=&quot;3&quot; unique_id=&quot;10013&quot;&gt;&lt;property id=&quot;20148&quot; value=&quot;5&quot;/&gt;&lt;property id=&quot;20300&quot; value=&quot;Slide 11 - &amp;quot;Excluded Respondents&amp;quot;&quot;/&gt;&lt;property id=&quot;20307&quot; value=&quot;373&quot;/&gt;&lt;/object&gt;&lt;object type=&quot;3&quot; unique_id=&quot;10014&quot;&gt;&lt;property id=&quot;20148&quot; value=&quot;5&quot;/&gt;&lt;property id=&quot;20300&quot; value=&quot;Slide 12 - &amp;quot;Section Instructions&amp;quot;&quot;/&gt;&lt;property id=&quot;20307&quot; value=&quot;437&quot;/&gt;&lt;/object&gt;&lt;object type=&quot;3&quot; unique_id=&quot;10015&quot;&gt;&lt;property id=&quot;20148&quot; value=&quot;5&quot;/&gt;&lt;property id=&quot;20300&quot; value=&quot;Slide 13 - &amp;quot;Student Respondent Profile:  Enrollment Status&amp;quot;&quot;/&gt;&lt;property id=&quot;20307&quot; value=&quot;417&quot;/&gt;&lt;/object&gt;&lt;object type=&quot;3&quot; unique_id=&quot;10016&quot;&gt;&lt;property id=&quot;20148&quot; value=&quot;5&quot;/&gt;&lt;property id=&quot;20300&quot; value=&quot;Slide 14 - &amp;quot;Student Respondent Profile:  Age&amp;quot;&quot;/&gt;&lt;property id=&quot;20307&quot; value=&quot;407&quot;/&gt;&lt;/object&gt;&lt;object type=&quot;3&quot; unique_id=&quot;10017&quot;&gt;&lt;property id=&quot;20148&quot; value=&quot;5&quot;/&gt;&lt;property id=&quot;20300&quot; value=&quot;Slide 15 - &amp;quot;Student Respondent Profile: Gender Identity&amp;quot;&quot;/&gt;&lt;property id=&quot;20307&quot; value=&quot;443&quot;/&gt;&lt;/object&gt;&lt;object type=&quot;3&quot; unique_id=&quot;10018&quot;&gt;&lt;property id=&quot;20148&quot; value=&quot;5&quot;/&gt;&lt;property id=&quot;20300&quot; value=&quot;Slide 16 - &amp;quot;Student Respondent Profile:  Racial/Ethnic Identification&amp;quot;&quot;/&gt;&lt;property id=&quot;20307&quot; value=&quot;408&quot;/&gt;&lt;/object&gt;&lt;object type=&quot;3&quot; unique_id=&quot;10019&quot;&gt;&lt;property id=&quot;20148&quot; value=&quot;5&quot;/&gt;&lt;property id=&quot;20300&quot; value=&quot;Slide 17 - &amp;quot;Section Instructions&amp;quot;&quot;/&gt;&lt;property id=&quot;20307&quot; value=&quot;439&quot;/&gt;&lt;/object&gt;&lt;object type=&quot;3&quot; unique_id=&quot;10020&quot;&gt;&lt;property id=&quot;20148&quot; value=&quot;5&quot;/&gt;&lt;property id=&quot;20300&quot; value=&quot;Slide 18 - &amp;quot;Student Respondent Profile:  First-Generation Status&amp;quot;&quot;/&gt;&lt;property id=&quot;20307&quot; value=&quot;418&quot;/&gt;&lt;/object&gt;&lt;object type=&quot;3&quot; unique_id=&quot;10021&quot;&gt;&lt;property id=&quot;20148&quot; value=&quot;5&quot;/&gt;&lt;property id=&quot;20300&quot; value=&quot;Slide 19 - &amp;quot;Student Respondent Profile:  Educational Attainment&amp;quot;&quot;/&gt;&lt;property id=&quot;20307&quot; value=&quot;444&quot;/&gt;&lt;/object&gt;&lt;object type=&quot;3&quot; unique_id=&quot;10022&quot;&gt;&lt;property id=&quot;20148&quot; value=&quot;5&quot;/&gt;&lt;property id=&quot;20300&quot; value=&quot;Slide 20 - &amp;quot;Student Respondent Profile: Goals&amp;quot;&quot;/&gt;&lt;property id=&quot;20307&quot; value=&quot;445&quot;/&gt;&lt;/object&gt;&lt;object type=&quot;3&quot; unique_id=&quot;10024&quot;&gt;&lt;property id=&quot;20148&quot; value=&quot;5&quot;/&gt;&lt;property id=&quot;20300&quot; value=&quot;Slide 21 - &amp;quot;Student Respondent Profile:  External Commitments&amp;quot;&quot;/&gt;&lt;property id=&quot;20307&quot; value=&quot;413&quot;/&gt;&lt;/object&gt;&lt;object type=&quot;3&quot; unique_id=&quot;10025&quot;&gt;&lt;property id=&quot;20148&quot; value=&quot;5&quot;/&gt;&lt;property id=&quot;20300&quot; value=&quot;Slide 22 - &amp;quot;Student Respondent Profile:  College-Sponsored Activities&amp;quot;&quot;/&gt;&lt;property id=&quot;20307&quot; value=&quot;428&quot;/&gt;&lt;/object&gt;&lt;object type=&quot;3&quot; unique_id=&quot;10026&quot;&gt;&lt;property id=&quot;20148&quot; value=&quot;5&quot;/&gt;&lt;property id=&quot;20300&quot; value=&quot;Slide 23 - &amp;quot;CCSSE  Benchmarks&amp;quot;&quot;/&gt;&lt;property id=&quot;20307&quot; value=&quot;270&quot;/&gt;&lt;/object&gt;&lt;object type=&quot;3&quot; unique_id=&quot;10027&quot;&gt;&lt;property id=&quot;20148&quot; value=&quot;5&quot;/&gt;&lt;property id=&quot;20300&quot; value=&quot;Slide 24 - &amp;quot;Section Instructions&amp;quot;&quot;/&gt;&lt;property id=&quot;20307&quot; value=&quot;438&quot;/&gt;&lt;/object&gt;&lt;object type=&quot;3&quot; unique_id=&quot;10028&quot;&gt;&lt;property id=&quot;20148&quot; value=&quot;5&quot;/&gt;&lt;property id=&quot;20300&quot; value=&quot;Slide 25 - &amp;quot;CCSSE Benchmarks for  Effective Educational Practice&amp;quot;&quot;/&gt;&lt;property id=&quot;20307&quot; value=&quot;271&quot;/&gt;&lt;/object&gt;&lt;object type=&quot;3&quot; unique_id=&quot;10031&quot;&gt;&lt;property id=&quot;20148&quot; value=&quot;5&quot;/&gt;&lt;property id=&quot;20300&quot; value=&quot;Slide 26 - &amp;quot;Active and Collaborative Learning &amp;quot;&quot;/&gt;&lt;property id=&quot;20307&quot; value=&quot;396&quot;/&gt;&lt;/object&gt;&lt;object type=&quot;3&quot; unique_id=&quot;10032&quot;&gt;&lt;property id=&quot;20148&quot; value=&quot;5&quot;/&gt;&lt;property id=&quot;20300&quot; value=&quot;Slide 27 - &amp;quot;Student Effort&amp;quot;&quot;/&gt;&lt;property id=&quot;20307&quot; value=&quot;420&quot;/&gt;&lt;/object&gt;&lt;object type=&quot;3&quot; unique_id=&quot;10033&quot;&gt;&lt;property id=&quot;20148&quot; value=&quot;5&quot;/&gt;&lt;property id=&quot;20300&quot; value=&quot;Slide 28 - &amp;quot;Academic Challenge&amp;quot;&quot;/&gt;&lt;property id=&quot;20307&quot; value=&quot;421&quot;/&gt;&lt;/object&gt;&lt;object type=&quot;3&quot; unique_id=&quot;10034&quot;&gt;&lt;property id=&quot;20148&quot; value=&quot;5&quot;/&gt;&lt;property id=&quot;20300&quot; value=&quot;Slide 29 - &amp;quot;Student-Faculty Interaction&amp;quot;&quot;/&gt;&lt;property id=&quot;20307&quot; value=&quot;395&quot;/&gt;&lt;/object&gt;&lt;object type=&quot;3&quot; unique_id=&quot;10035&quot;&gt;&lt;property id=&quot;20148&quot; value=&quot;5&quot;/&gt;&lt;property id=&quot;20300&quot; value=&quot;Slide 30 - &amp;quot;Support for Learners&amp;quot;&quot;/&gt;&lt;property id=&quot;20307&quot; value=&quot;435&quot;/&gt;&lt;/object&gt;&lt;object type=&quot;3&quot; unique_id=&quot;10036&quot;&gt;&lt;property id=&quot;20148&quot; value=&quot;5&quot;/&gt;&lt;property id=&quot;20300&quot; value=&quot;Slide 34 - &amp;quot;Benchmarking for Continuous Improvement&amp;quot;&quot;/&gt;&lt;property id=&quot;20307&quot; value=&quot;427&quot;/&gt;&lt;/object&gt;&lt;object type=&quot;3&quot; unique_id=&quot;10037&quot;&gt;&lt;property id=&quot;20148&quot; value=&quot;5&quot;/&gt;&lt;property id=&quot;20300&quot; value=&quot;Slide 33 - &amp;quot;Increasing Student Engagement at [College Name]&amp;quot;&quot;/&gt;&lt;property id=&quot;20307&quot; value=&quot;274&quot;/&gt;&lt;/object&gt;&lt;object type=&quot;3&quot; unique_id=&quot;10038&quot;&gt;&lt;property id=&quot;20148&quot; value=&quot;5&quot;/&gt;&lt;property id=&quot;20300&quot; value=&quot;Slide 36 - &amp;quot;Community College Students and Stories&amp;quot;&quot;/&gt;&lt;property id=&quot;20307&quot; value=&quot;388&quot;/&gt;&lt;/object&gt;&lt;object type=&quot;3&quot; unique_id=&quot;10039&quot;&gt;&lt;property id=&quot;20148&quot; value=&quot;5&quot;/&gt;&lt;property id=&quot;20300&quot; value=&quot;Slide 39 - &amp;quot;Amplify the Student Voice&amp;quot;&quot;/&gt;&lt;property id=&quot;20307&quot; value=&quot;389&quot;/&gt;&lt;/object&gt;&lt;object type=&quot;3&quot; unique_id=&quot;10040&quot;&gt;&lt;property id=&quot;20148&quot; value=&quot;5&quot;/&gt;&lt;property id=&quot;20300&quot; value=&quot;Slide 37 - &amp;quot;Student Aspirations&amp;quot;&quot;/&gt;&lt;property id=&quot;20307&quot; value=&quot;392&quot;/&gt;&lt;/object&gt;&lt;object type=&quot;3&quot; unique_id=&quot;10041&quot;&gt;&lt;property id=&quot;20148&quot; value=&quot;5&quot;/&gt;&lt;property id=&quot;20300&quot; value=&quot;Slide 38 - &amp;quot;Student Persistence&amp;quot;&quot;/&gt;&lt;property id=&quot;20307&quot; value=&quot;394&quot;/&gt;&lt;/object&gt;&lt;object type=&quot;3&quot; unique_id=&quot;10042&quot;&gt;&lt;property id=&quot;20148&quot; value=&quot;5&quot;/&gt;&lt;property id=&quot;20300&quot; value=&quot;Slide 40 - &amp;quot;Section Instructions&amp;quot;&quot;/&gt;&lt;property id=&quot;20307&quot; value=&quot;436&quot;/&gt;&lt;/object&gt;&lt;object type=&quot;3&quot; unique_id=&quot;10043&quot;&gt;&lt;property id=&quot;20148&quot; value=&quot;5&quot;/&gt;&lt;property id=&quot;20300&quot; value=&quot;Slide 41 - &amp;quot;Part-timeness &amp;quot;&quot;/&gt;&lt;property id=&quot;20307&quot; value=&quot;425&quot;/&gt;&lt;/object&gt;&lt;object type=&quot;3&quot; unique_id=&quot;10045&quot;&gt;&lt;property id=&quot;20148&quot; value=&quot;5&quot;/&gt;&lt;property id=&quot;20300&quot; value=&quot;Slide 43 - &amp;quot;At-Risk Students&amp;quot;&quot;/&gt;&lt;property id=&quot;20307&quot; value=&quot;398&quot;/&gt;&lt;/object&gt;&lt;object type=&quot;3&quot; unique_id=&quot;10046&quot;&gt;&lt;property id=&quot;20148&quot; value=&quot;5&quot;/&gt;&lt;property id=&quot;20300&quot; value=&quot;Slide 45 - &amp;quot;Job Skills &amp;quot;&quot;/&gt;&lt;property id=&quot;20307&quot; value=&quot;402&quot;/&gt;&lt;/object&gt;&lt;object type=&quot;3&quot; unique_id=&quot;10048&quot;&gt;&lt;property id=&quot;20148&quot; value=&quot;5&quot;/&gt;&lt;property id=&quot;20300&quot; value=&quot;Slide 47 - &amp;quot;Student Financial Health&amp;quot;&quot;/&gt;&lt;property id=&quot;20307&quot; value=&quot;403&quot;/&gt;&lt;/object&gt;&lt;object type=&quot;3&quot; unique_id=&quot;10050&quot;&gt;&lt;property id=&quot;20148&quot; value=&quot;5&quot;/&gt;&lt;property id=&quot;20300&quot; value=&quot;Slide 60 - &amp;quot;Strategies to Promote Learning that Matters&amp;quot;&quot;/&gt;&lt;property id=&quot;20307&quot; value=&quot;322&quot;/&gt;&lt;/object&gt;&lt;object type=&quot;3&quot; unique_id=&quot;10051&quot;&gt;&lt;property id=&quot;20148&quot; value=&quot;5&quot;/&gt;&lt;property id=&quot;20300&quot; value=&quot;Slide 50 - &amp;quot;Guided Pathways &amp;quot;&quot;/&gt;&lt;property id=&quot;20307&quot; value=&quot;429&quot;/&gt;&lt;/object&gt;&lt;object type=&quot;3&quot; unique_id=&quot;10052&quot;&gt;&lt;property id=&quot;20148&quot; value=&quot;5&quot;/&gt;&lt;property id=&quot;20300&quot; value=&quot;Slide 62 - &amp;quot;Strengthen Classroom Engagement&amp;quot;&quot;/&gt;&lt;property id=&quot;20307&quot; value=&quot;326&quot;/&gt;&lt;/object&gt;&lt;object type=&quot;3&quot; unique_id=&quot;10053&quot;&gt;&lt;property id=&quot;20148&quot; value=&quot;5&quot;/&gt;&lt;property id=&quot;20300&quot; value=&quot;Slide 63 - &amp;quot;Raise Expectations&amp;quot;&quot;/&gt;&lt;property id=&quot;20307&quot; value=&quot;327&quot;/&gt;&lt;/object&gt;&lt;object type=&quot;3&quot; unique_id=&quot;10054&quot;&gt;&lt;property id=&quot;20148&quot; value=&quot;5&quot;/&gt;&lt;property id=&quot;20300&quot; value=&quot;Slide 64 - &amp;quot;Raise Expectations&amp;quot;&quot;/&gt;&lt;property id=&quot;20307&quot; value=&quot;328&quot;/&gt;&lt;/object&gt;&lt;object type=&quot;3&quot; unique_id=&quot;10055&quot;&gt;&lt;property id=&quot;20148&quot; value=&quot;5&quot;/&gt;&lt;property id=&quot;20300&quot; value=&quot;Slide 65 - &amp;quot;Raise Expectations&amp;quot;&quot;/&gt;&lt;property id=&quot;20307&quot; value=&quot;334&quot;/&gt;&lt;/object&gt;&lt;object type=&quot;3&quot; unique_id=&quot;10056&quot;&gt;&lt;property id=&quot;20148&quot; value=&quot;5&quot;/&gt;&lt;property id=&quot;20300&quot; value=&quot;Slide 66 - &amp;quot;Raising Expectations at [College Name]&amp;quot;&quot;/&gt;&lt;property id=&quot;20307&quot; value=&quot;348&quot;/&gt;&lt;/object&gt;&lt;object type=&quot;3&quot; unique_id=&quot;10057&quot;&gt;&lt;property id=&quot;20148&quot; value=&quot;5&quot;/&gt;&lt;property id=&quot;20300&quot; value=&quot;Slide 68 - &amp;quot;Promote Active, Engaged Learning&amp;quot;&quot;/&gt;&lt;property id=&quot;20307&quot; value=&quot;330&quot;/&gt;&lt;/object&gt;&lt;object type=&quot;3&quot; unique_id=&quot;10058&quot;&gt;&lt;property id=&quot;20148&quot; value=&quot;5&quot;/&gt;&lt;property id=&quot;20300&quot; value=&quot;Slide 69 - &amp;quot;Promote Active, Engaged Learning&amp;quot;&quot;/&gt;&lt;property id=&quot;20307&quot; value=&quot;335&quot;/&gt;&lt;/object&gt;&lt;object type=&quot;3&quot; unique_id=&quot;10059&quot;&gt;&lt;property id=&quot;20148&quot; value=&quot;5&quot;/&gt;&lt;property id=&quot;20300&quot; value=&quot;Slide 70 - &amp;quot;Promoting Active, Engaged Learning at [College Name]&amp;quot;&quot;/&gt;&lt;property id=&quot;20307&quot; value=&quot;349&quot;/&gt;&lt;/object&gt;&lt;object type=&quot;3&quot; unique_id=&quot;10060&quot;&gt;&lt;property id=&quot;20148&quot; value=&quot;5&quot;/&gt;&lt;property id=&quot;20300&quot; value=&quot;Slide 72 - &amp;quot;Emphasize Deep Learning&amp;quot;&quot;/&gt;&lt;property id=&quot;20307&quot; value=&quot;336&quot;/&gt;&lt;/object&gt;&lt;object type=&quot;3&quot; unique_id=&quot;10061&quot;&gt;&lt;property id=&quot;20148&quot; value=&quot;5&quot;/&gt;&lt;property id=&quot;20300&quot; value=&quot;Slide 73 - &amp;quot;Emphasize Deep Learning&amp;quot;&quot;/&gt;&lt;property id=&quot;20307&quot; value=&quot;331&quot;/&gt;&lt;/object&gt;&lt;object type=&quot;3&quot; unique_id=&quot;10062&quot;&gt;&lt;property id=&quot;20148&quot; value=&quot;5&quot;/&gt;&lt;property id=&quot;20300&quot; value=&quot;Slide 74 - &amp;quot;Emphasizing Deep Learning at [College Name]&amp;quot;&quot;/&gt;&lt;property id=&quot;20307&quot; value=&quot;350&quot;/&gt;&lt;/object&gt;&lt;object type=&quot;3&quot; unique_id=&quot;10063&quot;&gt;&lt;property id=&quot;20148&quot; value=&quot;5&quot;/&gt;&lt;property id=&quot;20300&quot; value=&quot;Slide 76 - &amp;quot;Build and Encourage Relationships&amp;quot;&quot;/&gt;&lt;property id=&quot;20307&quot; value=&quot;332&quot;/&gt;&lt;/object&gt;&lt;object type=&quot;3&quot; unique_id=&quot;10064&quot;&gt;&lt;property id=&quot;20148&quot; value=&quot;5&quot;/&gt;&lt;property id=&quot;20300&quot; value=&quot;Slide 77 - &amp;quot;Build and Encourage Relationships&amp;quot;&quot;/&gt;&lt;property id=&quot;20307&quot; value=&quot;338&quot;/&gt;&lt;/object&gt;&lt;object type=&quot;3&quot; unique_id=&quot;10065&quot;&gt;&lt;property id=&quot;20148&quot; value=&quot;5&quot;/&gt;&lt;property id=&quot;20300&quot; value=&quot;Slide 78 - &amp;quot;Building and Encouraging Relationships at [College Name]&amp;quot;&quot;/&gt;&lt;property id=&quot;20307&quot; value=&quot;351&quot;/&gt;&lt;/object&gt;&lt;object type=&quot;3&quot; unique_id=&quot;10066&quot;&gt;&lt;property id=&quot;20148&quot; value=&quot;5&quot;/&gt;&lt;property id=&quot;20300&quot; value=&quot;Slide 80 - &amp;quot;Ensure that Students  Know Where They Stand&amp;quot;&quot;/&gt;&lt;property id=&quot;20307&quot; value=&quot;333&quot;/&gt;&lt;/object&gt;&lt;object type=&quot;3&quot; unique_id=&quot;10067&quot;&gt;&lt;property id=&quot;20148&quot; value=&quot;5&quot;/&gt;&lt;property id=&quot;20300&quot; value=&quot;Slide 81 - &amp;quot;Ensure that Students  Know Where They Stand &amp;quot;&quot;/&gt;&lt;property id=&quot;20307&quot; value=&quot;339&quot;/&gt;&lt;/object&gt;&lt;object type=&quot;3&quot; unique_id=&quot;10068&quot;&gt;&lt;property id=&quot;20148&quot; value=&quot;5&quot;/&gt;&lt;property id=&quot;20300&quot; value=&quot;Slide 82 - &amp;quot;Ensuring that Students Know Where They Stand at [College Name]&amp;quot;&quot;/&gt;&lt;property id=&quot;20307&quot; value=&quot;353&quot;/&gt;&lt;/object&gt;&lt;object type=&quot;3&quot; unique_id=&quot;10069&quot;&gt;&lt;property id=&quot;20148&quot; value=&quot;5&quot;/&gt;&lt;property id=&quot;20300&quot; value=&quot;Slide 84 - &amp;quot;Integrate Student Support into Learning Experiences&amp;quot;&quot;/&gt;&lt;property id=&quot;20307&quot; value=&quot;340&quot;/&gt;&lt;/object&gt;&lt;object type=&quot;3&quot; unique_id=&quot;10070&quot;&gt;&lt;property id=&quot;20148&quot; value=&quot;5&quot;/&gt;&lt;property id=&quot;20300&quot; value=&quot;Slide 85 - &amp;quot;Integrate Student Support into Learning Experiences&amp;quot;&quot;/&gt;&lt;property id=&quot;20307&quot; value=&quot;346&quot;/&gt;&lt;/object&gt;&lt;object type=&quot;3&quot; unique_id=&quot;10071&quot;&gt;&lt;property id=&quot;20148&quot; value=&quot;5&quot;/&gt;&lt;property id=&quot;20300&quot; value=&quot;Slide 86 - &amp;quot;Integrating Student Support into Learning Experiences at [College Name]&amp;quot;&quot;/&gt;&lt;property id=&quot;20307&quot; value=&quot;354&quot;/&gt;&lt;/object&gt;&lt;object type=&quot;3&quot; unique_id=&quot;10072&quot;&gt;&lt;property id=&quot;20148&quot; value=&quot;5&quot;/&gt;&lt;property id=&quot;20300&quot; value=&quot;Slide 88 - &amp;quot;Focus Institutional Policies on Creating the Conditions for Learning&amp;quot;&quot;/&gt;&lt;property id=&quot;20307&quot; value=&quot;343&quot;/&gt;&lt;/object&gt;&lt;object type=&quot;3&quot; unique_id=&quot;10073&quot;&gt;&lt;property id=&quot;20148&quot; value=&quot;5&quot;/&gt;&lt;property id=&quot;20300&quot; value=&quot;Slide 89 - &amp;quot;Focus Institutional Policies on Creating the Conditions for Learning&amp;quot;&quot;/&gt;&lt;property id=&quot;20307&quot; value=&quot;344&quot;/&gt;&lt;/object&gt;&lt;object type=&quot;3&quot; unique_id=&quot;10074&quot;&gt;&lt;property id=&quot;20148&quot; value=&quot;5&quot;/&gt;&lt;property id=&quot;20300&quot; value=&quot;Slide 90 - &amp;quot;Focusing Institutional Policy on Creating the Conditions for Learning at [College Name]&amp;quot;&quot;/&gt;&lt;property id=&quot;20307&quot; value=&quot;355&quot;/&gt;&lt;/object&gt;&lt;object type=&quot;3&quot; unique_id=&quot;10075&quot;&gt;&lt;property id=&quot;20148&quot; value=&quot;5&quot;/&gt;&lt;property id=&quot;20300&quot; value=&quot;Slide 92 - &amp;quot;Expand Professional Development Focused on Engaging Students&amp;quot;&quot;/&gt;&lt;property id=&quot;20307&quot; value=&quot;433&quot;/&gt;&lt;/object&gt;&lt;object type=&quot;3&quot; unique_id=&quot;10076&quot;&gt;&lt;property id=&quot;20148&quot; value=&quot;5&quot;/&gt;&lt;property id=&quot;20300&quot; value=&quot;Slide 93 - &amp;quot;Expanding Professional Development Focused on Engaging Students at [College Name]&amp;quot;&quot;/&gt;&lt;property id=&quot;20307&quot; value=&quot;432&quot;/&gt;&lt;/object&gt;&lt;object type=&quot;3&quot; unique_id=&quot;10077&quot;&gt;&lt;property id=&quot;20148&quot; value=&quot;5&quot;/&gt;&lt;property id=&quot;20300&quot; value=&quot;Slide 95 - &amp;quot;Closing Remarks and Questions&amp;quot;&quot;/&gt;&lt;property id=&quot;20307&quot; value=&quot;278&quot;/&gt;&lt;/object&gt;&lt;object type=&quot;3&quot; unique_id=&quot;10078&quot;&gt;&lt;property id=&quot;20148&quot; value=&quot;5&quot;/&gt;&lt;property id=&quot;20300&quot; value=&quot;Slide 96 - &amp;quot;Closing Remarks&amp;quot;&quot;/&gt;&lt;property id=&quot;20307&quot; value=&quot;415&quot;/&gt;&lt;/object&gt;&lt;object type=&quot;3&quot; unique_id=&quot;10079&quot;&gt;&lt;property id=&quot;20148&quot; value=&quot;5&quot;/&gt;&lt;property id=&quot;20300&quot; value=&quot;Slide 97 - &amp;quot;Questions?&amp;quot;&quot;/&gt;&lt;property id=&quot;20307&quot; value=&quot;416&quot;/&gt;&lt;/object&gt;&lt;object type=&quot;3&quot; unique_id=&quot;10236&quot;&gt;&lt;property id=&quot;20148&quot; value=&quot;5&quot;/&gt;&lt;property id=&quot;20300&quot; value=&quot;Slide 31 - &amp;quot;CCSSE Benchmarks for  Effective Educational Practice&amp;quot;&quot;/&gt;&lt;property id=&quot;20307&quot; value=&quot;446&quot;/&gt;&lt;/object&gt;&lt;object type=&quot;3&quot; unique_id=&quot;10237&quot;&gt;&lt;property id=&quot;20148&quot; value=&quot;5&quot;/&gt;&lt;property id=&quot;20300&quot; value=&quot;Slide 32 - &amp;quot;CCSSE Benchmarks for  Effective Educational Practice&amp;quot;&quot;/&gt;&lt;property id=&quot;20307&quot; value=&quot;447&quot;/&gt;&lt;/object&gt;&lt;object type=&quot;3&quot; unique_id=&quot;10910&quot;&gt;&lt;property id=&quot;20148&quot; value=&quot;5&quot;/&gt;&lt;property id=&quot;20300&quot; value=&quot;Slide 3 - &amp;quot;Agenda&amp;quot;&quot;/&gt;&lt;property id=&quot;20307&quot; value=&quot;451&quot;/&gt;&lt;/object&gt;&lt;object type=&quot;3&quot; unique_id=&quot;10911&quot;&gt;&lt;property id=&quot;20148&quot; value=&quot;5&quot;/&gt;&lt;property id=&quot;20300&quot; value=&quot;Slide 4 - &amp;quot;CCSSE Overview&amp;quot;&quot;/&gt;&lt;property id=&quot;20307&quot; value=&quot;453&quot;/&gt;&lt;/object&gt;&lt;object type=&quot;3&quot; unique_id=&quot;10912&quot;&gt;&lt;property id=&quot;20148&quot; value=&quot;5&quot;/&gt;&lt;property id=&quot;20300&quot; value=&quot;Slide 5 - &amp;quot;What is Student Engagement?&amp;quot;&quot;/&gt;&lt;property id=&quot;20307&quot; value=&quot;452&quot;/&gt;&lt;/object&gt;&lt;object type=&quot;3&quot; unique_id=&quot;10913&quot;&gt;&lt;property id=&quot;20148&quot; value=&quot;5&quot;/&gt;&lt;property id=&quot;20300&quot; value=&quot;Slide 10 - &amp;quot;Survey Respondents  (Online Administration)&amp;quot;&quot;/&gt;&lt;property id=&quot;20307&quot; value=&quot;454&quot;/&gt;&lt;/object&gt;&lt;object type=&quot;3&quot; unique_id=&quot;10914&quot;&gt;&lt;property id=&quot;20148&quot; value=&quot;5&quot;/&gt;&lt;property id=&quot;20300&quot; value=&quot;Slide 35 - &amp;quot;Benchmarking for Continuous Improvement&amp;quot;&quot;/&gt;&lt;property id=&quot;20307&quot; value=&quot;455&quot;/&gt;&lt;/object&gt;&lt;object type=&quot;3&quot; unique_id=&quot;10915&quot;&gt;&lt;property id=&quot;20148&quot; value=&quot;5&quot;/&gt;&lt;property id=&quot;20300&quot; value=&quot;Slide 42 - &amp;quot;Amplify the Student Voice&amp;quot;&quot;/&gt;&lt;property id=&quot;20307&quot; value=&quot;457&quot;/&gt;&lt;/object&gt;&lt;object type=&quot;3&quot; unique_id=&quot;10916&quot;&gt;&lt;property id=&quot;20148&quot; value=&quot;5&quot;/&gt;&lt;property id=&quot;20300&quot; value=&quot;Slide 44 - &amp;quot;Amplify the Student Voice&amp;quot;&quot;/&gt;&lt;property id=&quot;20307&quot; value=&quot;458&quot;/&gt;&lt;/object&gt;&lt;object type=&quot;3&quot; unique_id=&quot;10917&quot;&gt;&lt;property id=&quot;20148&quot; value=&quot;5&quot;/&gt;&lt;property id=&quot;20300&quot; value=&quot;Slide 46 - &amp;quot;Amplify the Student Voice&amp;quot;&quot;/&gt;&lt;property id=&quot;20307&quot; value=&quot;459&quot;/&gt;&lt;/object&gt;&lt;object type=&quot;3&quot; unique_id=&quot;10918&quot;&gt;&lt;property id=&quot;20148&quot; value=&quot;5&quot;/&gt;&lt;property id=&quot;20300&quot; value=&quot;Slide 48 - &amp;quot;Amplify the Student Voice&amp;quot;&quot;/&gt;&lt;property id=&quot;20307&quot; value=&quot;460&quot;/&gt;&lt;/object&gt;&lt;object type=&quot;3&quot; unique_id=&quot;10919&quot;&gt;&lt;property id=&quot;20148&quot; value=&quot;5&quot;/&gt;&lt;property id=&quot;20300&quot; value=&quot;Slide 49 - &amp;quot;Guided Pathways &amp;quot;&quot;/&gt;&lt;property id=&quot;20307&quot; value=&quot;461&quot;/&gt;&lt;/object&gt;&lt;object type=&quot;3&quot; unique_id=&quot;10920&quot;&gt;&lt;property id=&quot;20148&quot; value=&quot;5&quot;/&gt;&lt;property id=&quot;20300&quot; value=&quot;Slide 51 - &amp;quot;Help Students Get on a Path&amp;quot;&quot;/&gt;&lt;property id=&quot;20307&quot; value=&quot;472&quot;/&gt;&lt;/object&gt;&lt;object type=&quot;3&quot; unique_id=&quot;10921&quot;&gt;&lt;property id=&quot;20148&quot; value=&quot;5&quot;/&gt;&lt;property id=&quot;20300&quot; value=&quot;Slide 52 - &amp;quot;Help Students Get on a Path&amp;quot;&quot;/&gt;&lt;property id=&quot;20307&quot; value=&quot;474&quot;/&gt;&lt;/object&gt;&lt;object type=&quot;3&quot; unique_id=&quot;10922&quot;&gt;&lt;property id=&quot;20148&quot; value=&quot;5&quot;/&gt;&lt;property id=&quot;20300&quot; value=&quot;Slide 53 - &amp;quot;Help Students Get on a Path&amp;quot;&quot;/&gt;&lt;property id=&quot;20307&quot; value=&quot;477&quot;/&gt;&lt;/object&gt;&lt;object type=&quot;3&quot; unique_id=&quot;10923&quot;&gt;&lt;property id=&quot;20148&quot; value=&quot;5&quot;/&gt;&lt;property id=&quot;20300&quot; value=&quot;Slide 54 - &amp;quot;Help Students Stay on Their Path&amp;quot;&quot;/&gt;&lt;property id=&quot;20307&quot; value=&quot;475&quot;/&gt;&lt;/object&gt;&lt;object type=&quot;3&quot; unique_id=&quot;10924&quot;&gt;&lt;property id=&quot;20148&quot; value=&quot;5&quot;/&gt;&lt;property id=&quot;20300&quot; value=&quot;Slide 55 - &amp;quot;Help Students Stay on Their Path&amp;quot;&quot;/&gt;&lt;property id=&quot;20307&quot; value=&quot;473&quot;/&gt;&lt;/object&gt;&lt;object type=&quot;3&quot; unique_id=&quot;10925&quot;&gt;&lt;property id=&quot;20148&quot; value=&quot;5&quot;/&gt;&lt;property id=&quot;20300&quot; value=&quot;Slide 56 - &amp;quot;Help Students Stay on Their Path&amp;quot;&quot;/&gt;&lt;property id=&quot;20307&quot; value=&quot;478&quot;/&gt;&lt;/object&gt;&lt;object type=&quot;3&quot; unique_id=&quot;10926&quot;&gt;&lt;property id=&quot;20148&quot; value=&quot;5&quot;/&gt;&lt;property id=&quot;20300&quot; value=&quot;Slide 57 - &amp;quot;Ensure Students Are Learning&amp;quot;&quot;/&gt;&lt;property id=&quot;20307&quot; value=&quot;479&quot;/&gt;&lt;/object&gt;&lt;object type=&quot;3&quot; unique_id=&quot;10927&quot;&gt;&lt;property id=&quot;20148&quot; value=&quot;5&quot;/&gt;&lt;property id=&quot;20300&quot; value=&quot;Slide 58 - &amp;quot;Ensure Students Are Learning&amp;quot;&quot;/&gt;&lt;property id=&quot;20307&quot; value=&quot;480&quot;/&gt;&lt;/object&gt;&lt;object type=&quot;3&quot; unique_id=&quot;10928&quot;&gt;&lt;property id=&quot;20148&quot; value=&quot;5&quot;/&gt;&lt;property id=&quot;20300&quot; value=&quot;Slide 59 - &amp;quot;Ensure Students Are Learning&amp;quot;&quot;/&gt;&lt;property id=&quot;20307&quot; value=&quot;481&quot;/&gt;&lt;/object&gt;&lt;object type=&quot;3&quot; unique_id=&quot;10929&quot;&gt;&lt;property id=&quot;20148&quot; value=&quot;5&quot;/&gt;&lt;property id=&quot;20300&quot; value=&quot;Slide 61 - &amp;quot;Strategies to Promote Learning that Matters&amp;quot;&quot;/&gt;&lt;property id=&quot;20307&quot; value=&quot;471&quot;/&gt;&lt;/object&gt;&lt;object type=&quot;3&quot; unique_id=&quot;10930&quot;&gt;&lt;property id=&quot;20148&quot; value=&quot;5&quot;/&gt;&lt;property id=&quot;20300&quot; value=&quot;Slide 67 - &amp;quot;Amplify the Student Voice&amp;quot;&quot;/&gt;&lt;property id=&quot;20307&quot; value=&quot;463&quot;/&gt;&lt;/object&gt;&lt;object type=&quot;3&quot; unique_id=&quot;10931&quot;&gt;&lt;property id=&quot;20148&quot; value=&quot;5&quot;/&gt;&lt;property id=&quot;20300&quot; value=&quot;Slide 71 - &amp;quot;Amplify the Student Voice&amp;quot;&quot;/&gt;&lt;property id=&quot;20307&quot; value=&quot;464&quot;/&gt;&lt;/object&gt;&lt;object type=&quot;3&quot; unique_id=&quot;10932&quot;&gt;&lt;property id=&quot;20148&quot; value=&quot;5&quot;/&gt;&lt;property id=&quot;20300&quot; value=&quot;Slide 75 - &amp;quot;Amplify the Student Voice&amp;quot;&quot;/&gt;&lt;property id=&quot;20307&quot; value=&quot;465&quot;/&gt;&lt;/object&gt;&lt;object type=&quot;3&quot; unique_id=&quot;10933&quot;&gt;&lt;property id=&quot;20148&quot; value=&quot;5&quot;/&gt;&lt;property id=&quot;20300&quot; value=&quot;Slide 79 - &amp;quot;Amplify the Student Voice&amp;quot;&quot;/&gt;&lt;property id=&quot;20307&quot; value=&quot;466&quot;/&gt;&lt;/object&gt;&lt;object type=&quot;3&quot; unique_id=&quot;10934&quot;&gt;&lt;property id=&quot;20148&quot; value=&quot;5&quot;/&gt;&lt;property id=&quot;20300&quot; value=&quot;Slide 83 - &amp;quot;Amplify the Faculty Voice&amp;quot;&quot;/&gt;&lt;property id=&quot;20307&quot; value=&quot;470&quot;/&gt;&lt;/object&gt;&lt;object type=&quot;3&quot; unique_id=&quot;10935&quot;&gt;&lt;property id=&quot;20148&quot; value=&quot;5&quot;/&gt;&lt;property id=&quot;20300&quot; value=&quot;Slide 87 - &amp;quot;Amplify the Student Voice&amp;quot;&quot;/&gt;&lt;property id=&quot;20307&quot; value=&quot;467&quot;/&gt;&lt;/object&gt;&lt;object type=&quot;3&quot; unique_id=&quot;10936&quot;&gt;&lt;property id=&quot;20148&quot; value=&quot;5&quot;/&gt;&lt;property id=&quot;20300&quot; value=&quot;Slide 91 - &amp;quot;Amplify the Student Voice&amp;quot;&quot;/&gt;&lt;property id=&quot;20307&quot; value=&quot;468&quot;/&gt;&lt;/object&gt;&lt;object type=&quot;3&quot; unique_id=&quot;10937&quot;&gt;&lt;property id=&quot;20148&quot; value=&quot;5&quot;/&gt;&lt;property id=&quot;20300&quot; value=&quot;Slide 94 - &amp;quot;Amplify the Faculty Voice&amp;quot;&quot;/&gt;&lt;property id=&quot;20307&quot; value=&quot;469&quot;/&gt;&lt;/object&gt;&lt;/object&gt;&lt;/object&gt;&lt;/database&gt;"/>
  <p:tag name="MMPROD_UIPERSISTENCEDATA" val="MMPROD_UIPERSISTENCEDATA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27A"/>
      </a:accent1>
      <a:accent2>
        <a:srgbClr val="5273A8"/>
      </a:accent2>
      <a:accent3>
        <a:srgbClr val="9EAFD2"/>
      </a:accent3>
      <a:accent4>
        <a:srgbClr val="D7DCE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26933</TotalTime>
  <Words>636</Words>
  <Application>Microsoft Office PowerPoint</Application>
  <PresentationFormat>On-screen Show (4:3)</PresentationFormat>
  <Paragraphs>185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Wingdings</vt:lpstr>
      <vt:lpstr>Office Theme</vt:lpstr>
      <vt:lpstr> CCSSE 2021 Findings for Treasure Valley Community College  August 11, 2021 Administrative Team Summer Planning Meeting  Nino Kalatozi, PhD Director of Institutional Effectiveness &amp; Planning Treasure Valley Community College</vt:lpstr>
      <vt:lpstr>CCSSE Overview</vt:lpstr>
      <vt:lpstr>The Community College Survey of Student Engagement (CCSSE)</vt:lpstr>
      <vt:lpstr>What is Student Engagement?</vt:lpstr>
      <vt:lpstr>Student Respondent Profile at Treasure Valley Community College</vt:lpstr>
      <vt:lpstr>Survey Respondents</vt:lpstr>
      <vt:lpstr>Student Respondent Profile:  Enrollment Status</vt:lpstr>
      <vt:lpstr>Student Respondent Profile:  Age</vt:lpstr>
      <vt:lpstr>Student Respondent Profile: Gender Identity</vt:lpstr>
      <vt:lpstr>Student Respondent Profile:  Racial/Ethnic Identification</vt:lpstr>
      <vt:lpstr>Student Respondent Profile:  First-Generation Status</vt:lpstr>
      <vt:lpstr>Student Respondent Profile: Goals</vt:lpstr>
      <vt:lpstr>Student Respondent Profile:  External Commitments</vt:lpstr>
      <vt:lpstr>CCSSE  Benchmarks</vt:lpstr>
      <vt:lpstr>CCSSE Benchmarks for  Effective Educational Practice</vt:lpstr>
      <vt:lpstr>CCSSE Benchmarks for  Effective Educational Practice</vt:lpstr>
      <vt:lpstr>CCSSE Benchmarks for  Effective Educational Practice</vt:lpstr>
      <vt:lpstr>Knowledge, Skills and Personal Development</vt:lpstr>
      <vt:lpstr>College Support</vt:lpstr>
      <vt:lpstr>Student Persistence</vt:lpstr>
      <vt:lpstr>Student Satisfaction – Academic Services</vt:lpstr>
      <vt:lpstr>Student Satisfaction – Student Support Services</vt:lpstr>
      <vt:lpstr>Overall Experience</vt:lpstr>
      <vt:lpstr>Would you recommend this college to a friend or family member?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KSA MacBook</dc:creator>
  <cp:lastModifiedBy>Carol Warden</cp:lastModifiedBy>
  <cp:revision>1565</cp:revision>
  <cp:lastPrinted>2021-08-10T21:25:40Z</cp:lastPrinted>
  <dcterms:created xsi:type="dcterms:W3CDTF">2010-12-17T14:40:56Z</dcterms:created>
  <dcterms:modified xsi:type="dcterms:W3CDTF">2024-02-26T20:32:16Z</dcterms:modified>
</cp:coreProperties>
</file>