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28"/>
  </p:notesMasterIdLst>
  <p:handoutMasterIdLst>
    <p:handoutMasterId r:id="rId29"/>
  </p:handoutMasterIdLst>
  <p:sldIdLst>
    <p:sldId id="256" r:id="rId5"/>
    <p:sldId id="274" r:id="rId6"/>
    <p:sldId id="289" r:id="rId7"/>
    <p:sldId id="290" r:id="rId8"/>
    <p:sldId id="291" r:id="rId9"/>
    <p:sldId id="275" r:id="rId10"/>
    <p:sldId id="276" r:id="rId11"/>
    <p:sldId id="277" r:id="rId12"/>
    <p:sldId id="278" r:id="rId13"/>
    <p:sldId id="280" r:id="rId14"/>
    <p:sldId id="293" r:id="rId15"/>
    <p:sldId id="292" r:id="rId16"/>
    <p:sldId id="294" r:id="rId17"/>
    <p:sldId id="296" r:id="rId18"/>
    <p:sldId id="279" r:id="rId19"/>
    <p:sldId id="282" r:id="rId20"/>
    <p:sldId id="281" r:id="rId21"/>
    <p:sldId id="283" r:id="rId22"/>
    <p:sldId id="284" r:id="rId23"/>
    <p:sldId id="285" r:id="rId24"/>
    <p:sldId id="286" r:id="rId25"/>
    <p:sldId id="287" r:id="rId26"/>
    <p:sldId id="26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9" autoAdjust="0"/>
    <p:restoredTop sz="94648" autoAdjust="0"/>
  </p:normalViewPr>
  <p:slideViewPr>
    <p:cSldViewPr snapToGrid="0">
      <p:cViewPr varScale="1">
        <p:scale>
          <a:sx n="107" d="100"/>
          <a:sy n="107" d="100"/>
        </p:scale>
        <p:origin x="558" y="10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44646B-21C0-410B-BA17-64C59EB292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289392C-F5C5-4C38-94CE-455C7F402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9A4FD-FAFB-4CDA-9DC5-D20CA18269A9}" type="datetimeFigureOut">
              <a:rPr lang="en-US" smtClean="0"/>
              <a:t>2/26/2024</a:t>
            </a:fld>
            <a:endParaRPr lang="en-US" dirty="0"/>
          </a:p>
        </p:txBody>
      </p:sp>
      <p:sp>
        <p:nvSpPr>
          <p:cNvPr id="4" name="Footer Placeholder 3">
            <a:extLst>
              <a:ext uri="{FF2B5EF4-FFF2-40B4-BE49-F238E27FC236}">
                <a16:creationId xmlns:a16="http://schemas.microsoft.com/office/drawing/2014/main" id="{A62F3D2C-86D2-4CEA-B1B8-750885E16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6D5F72-69F2-4B4B-A943-B04C4B1E36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EBA49-8001-49C3-9348-74483362155A}" type="slidenum">
              <a:rPr lang="en-US" smtClean="0"/>
              <a:t>‹#›</a:t>
            </a:fld>
            <a:endParaRPr lang="en-US" dirty="0"/>
          </a:p>
        </p:txBody>
      </p:sp>
    </p:spTree>
    <p:extLst>
      <p:ext uri="{BB962C8B-B14F-4D97-AF65-F5344CB8AC3E}">
        <p14:creationId xmlns:p14="http://schemas.microsoft.com/office/powerpoint/2010/main" val="2747906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1E35E-F34C-4F0E-B8A1-D9F5F49CB3AD}" type="datetimeFigureOut">
              <a:rPr lang="en-US" smtClean="0"/>
              <a:t>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F15BC-4AA1-41C4-8C26-91A7E3BB93DC}" type="slidenum">
              <a:rPr lang="en-US" smtClean="0"/>
              <a:t>‹#›</a:t>
            </a:fld>
            <a:endParaRPr lang="en-US" dirty="0"/>
          </a:p>
        </p:txBody>
      </p:sp>
    </p:spTree>
    <p:extLst>
      <p:ext uri="{BB962C8B-B14F-4D97-AF65-F5344CB8AC3E}">
        <p14:creationId xmlns:p14="http://schemas.microsoft.com/office/powerpoint/2010/main" val="141346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1</a:t>
            </a:fld>
            <a:endParaRPr lang="en-US" dirty="0"/>
          </a:p>
        </p:txBody>
      </p:sp>
    </p:spTree>
    <p:extLst>
      <p:ext uri="{BB962C8B-B14F-4D97-AF65-F5344CB8AC3E}">
        <p14:creationId xmlns:p14="http://schemas.microsoft.com/office/powerpoint/2010/main" val="415005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23</a:t>
            </a:fld>
            <a:endParaRPr lang="en-US" dirty="0"/>
          </a:p>
        </p:txBody>
      </p:sp>
    </p:spTree>
    <p:extLst>
      <p:ext uri="{BB962C8B-B14F-4D97-AF65-F5344CB8AC3E}">
        <p14:creationId xmlns:p14="http://schemas.microsoft.com/office/powerpoint/2010/main" val="3122064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2/26/2024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essian.com/blog/bec-business-email-compromise/" TargetMode="External"/><Relationship Id="rId2" Type="http://schemas.openxmlformats.org/officeDocument/2006/relationships/hyperlink" Target="https://www.techradar.com/news/this-phishing-campaign-uses-a-sneaky-attachment-scam" TargetMode="External"/><Relationship Id="rId1" Type="http://schemas.openxmlformats.org/officeDocument/2006/relationships/slideLayout" Target="../slideLayouts/slideLayout2.xml"/><Relationship Id="rId4" Type="http://schemas.openxmlformats.org/officeDocument/2006/relationships/hyperlink" Target="https://www.ic3.gov/Media/PDF/AnnualReport/2020_IC3Report.pdf"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PWVN3Rq4gz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TVCC Cybersecurity</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a:bodyPr>
          <a:lstStyle/>
          <a:p>
            <a:r>
              <a:rPr lang="en-US" dirty="0">
                <a:solidFill>
                  <a:srgbClr val="7CEBFF"/>
                </a:solidFill>
              </a:rPr>
              <a:t>Summer 2021 Training</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3B61-B858-4000-A7CF-890A67C4B9FE}"/>
              </a:ext>
            </a:extLst>
          </p:cNvPr>
          <p:cNvSpPr>
            <a:spLocks noGrp="1"/>
          </p:cNvSpPr>
          <p:nvPr>
            <p:ph type="title"/>
          </p:nvPr>
        </p:nvSpPr>
        <p:spPr/>
        <p:txBody>
          <a:bodyPr/>
          <a:lstStyle/>
          <a:p>
            <a:r>
              <a:rPr lang="en-US" dirty="0"/>
              <a:t>Multi-factor authentication (</a:t>
            </a:r>
            <a:r>
              <a:rPr lang="en-US" dirty="0" err="1"/>
              <a:t>mfa</a:t>
            </a:r>
            <a:r>
              <a:rPr lang="en-US" dirty="0"/>
              <a:t>)</a:t>
            </a:r>
          </a:p>
        </p:txBody>
      </p:sp>
      <p:pic>
        <p:nvPicPr>
          <p:cNvPr id="4" name="Picture 3">
            <a:extLst>
              <a:ext uri="{FF2B5EF4-FFF2-40B4-BE49-F238E27FC236}">
                <a16:creationId xmlns:a16="http://schemas.microsoft.com/office/drawing/2014/main" id="{7FF9FF26-3F08-47EB-9A3E-2822C4901C44}"/>
              </a:ext>
            </a:extLst>
          </p:cNvPr>
          <p:cNvPicPr>
            <a:picLocks noChangeAspect="1"/>
          </p:cNvPicPr>
          <p:nvPr/>
        </p:nvPicPr>
        <p:blipFill>
          <a:blip r:embed="rId2"/>
          <a:stretch>
            <a:fillRect/>
          </a:stretch>
        </p:blipFill>
        <p:spPr>
          <a:xfrm>
            <a:off x="2937437" y="1838652"/>
            <a:ext cx="6789464" cy="3110916"/>
          </a:xfrm>
          <a:prstGeom prst="rect">
            <a:avLst/>
          </a:prstGeom>
        </p:spPr>
      </p:pic>
      <p:pic>
        <p:nvPicPr>
          <p:cNvPr id="5" name="Picture 4">
            <a:extLst>
              <a:ext uri="{FF2B5EF4-FFF2-40B4-BE49-F238E27FC236}">
                <a16:creationId xmlns:a16="http://schemas.microsoft.com/office/drawing/2014/main" id="{13E07294-5516-463F-9DAA-93A722DC5C09}"/>
              </a:ext>
            </a:extLst>
          </p:cNvPr>
          <p:cNvPicPr>
            <a:picLocks noChangeAspect="1"/>
          </p:cNvPicPr>
          <p:nvPr/>
        </p:nvPicPr>
        <p:blipFill>
          <a:blip r:embed="rId3"/>
          <a:stretch>
            <a:fillRect/>
          </a:stretch>
        </p:blipFill>
        <p:spPr>
          <a:xfrm>
            <a:off x="2196031" y="4949568"/>
            <a:ext cx="8442761" cy="1876169"/>
          </a:xfrm>
          <a:prstGeom prst="rect">
            <a:avLst/>
          </a:prstGeom>
        </p:spPr>
      </p:pic>
    </p:spTree>
    <p:extLst>
      <p:ext uri="{BB962C8B-B14F-4D97-AF65-F5344CB8AC3E}">
        <p14:creationId xmlns:p14="http://schemas.microsoft.com/office/powerpoint/2010/main" val="322571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3B61-B858-4000-A7CF-890A67C4B9FE}"/>
              </a:ext>
            </a:extLst>
          </p:cNvPr>
          <p:cNvSpPr>
            <a:spLocks noGrp="1"/>
          </p:cNvSpPr>
          <p:nvPr>
            <p:ph type="title"/>
          </p:nvPr>
        </p:nvSpPr>
        <p:spPr>
          <a:xfrm>
            <a:off x="581192" y="702156"/>
            <a:ext cx="11029616" cy="1013800"/>
          </a:xfrm>
        </p:spPr>
        <p:txBody>
          <a:bodyPr>
            <a:normAutofit/>
          </a:bodyPr>
          <a:lstStyle/>
          <a:p>
            <a:r>
              <a:rPr lang="en-US">
                <a:solidFill>
                  <a:srgbClr val="FFFFFF"/>
                </a:solidFill>
              </a:rPr>
              <a:t>Password protect word documents</a:t>
            </a:r>
          </a:p>
        </p:txBody>
      </p:sp>
      <p:sp>
        <p:nvSpPr>
          <p:cNvPr id="6" name="Content Placeholder 2">
            <a:extLst>
              <a:ext uri="{FF2B5EF4-FFF2-40B4-BE49-F238E27FC236}">
                <a16:creationId xmlns:a16="http://schemas.microsoft.com/office/drawing/2014/main" id="{56191EE6-31C9-473F-9A9D-2D3D1C86F00D}"/>
              </a:ext>
            </a:extLst>
          </p:cNvPr>
          <p:cNvSpPr>
            <a:spLocks noGrp="1"/>
          </p:cNvSpPr>
          <p:nvPr>
            <p:ph idx="1"/>
          </p:nvPr>
        </p:nvSpPr>
        <p:spPr>
          <a:xfrm>
            <a:off x="581192" y="2180496"/>
            <a:ext cx="7225075" cy="3678303"/>
          </a:xfrm>
        </p:spPr>
        <p:txBody>
          <a:bodyPr>
            <a:normAutofit/>
          </a:bodyPr>
          <a:lstStyle/>
          <a:p>
            <a:r>
              <a:rPr lang="en-US" dirty="0">
                <a:solidFill>
                  <a:srgbClr val="002060"/>
                </a:solidFill>
              </a:rPr>
              <a:t>Go to </a:t>
            </a:r>
            <a:r>
              <a:rPr lang="en-US" b="1" dirty="0">
                <a:solidFill>
                  <a:srgbClr val="002060"/>
                </a:solidFill>
              </a:rPr>
              <a:t>File</a:t>
            </a:r>
            <a:r>
              <a:rPr lang="en-US" dirty="0">
                <a:solidFill>
                  <a:srgbClr val="002060"/>
                </a:solidFill>
              </a:rPr>
              <a:t> &gt; </a:t>
            </a:r>
            <a:r>
              <a:rPr lang="en-US" b="1" dirty="0">
                <a:solidFill>
                  <a:srgbClr val="002060"/>
                </a:solidFill>
              </a:rPr>
              <a:t>Info</a:t>
            </a:r>
            <a:r>
              <a:rPr lang="en-US" dirty="0">
                <a:solidFill>
                  <a:srgbClr val="002060"/>
                </a:solidFill>
              </a:rPr>
              <a:t> &gt; </a:t>
            </a:r>
            <a:r>
              <a:rPr lang="en-US" b="1" dirty="0">
                <a:solidFill>
                  <a:srgbClr val="002060"/>
                </a:solidFill>
              </a:rPr>
              <a:t>Protect</a:t>
            </a:r>
            <a:r>
              <a:rPr lang="en-US" dirty="0">
                <a:solidFill>
                  <a:srgbClr val="002060"/>
                </a:solidFill>
              </a:rPr>
              <a:t> </a:t>
            </a:r>
            <a:r>
              <a:rPr lang="en-US" b="1" dirty="0">
                <a:solidFill>
                  <a:srgbClr val="002060"/>
                </a:solidFill>
              </a:rPr>
              <a:t>Document</a:t>
            </a:r>
            <a:r>
              <a:rPr lang="en-US" dirty="0">
                <a:solidFill>
                  <a:srgbClr val="002060"/>
                </a:solidFill>
              </a:rPr>
              <a:t> &gt; </a:t>
            </a:r>
            <a:r>
              <a:rPr lang="en-US" b="1" dirty="0">
                <a:solidFill>
                  <a:srgbClr val="002060"/>
                </a:solidFill>
              </a:rPr>
              <a:t>Encrypt</a:t>
            </a:r>
            <a:r>
              <a:rPr lang="en-US" dirty="0">
                <a:solidFill>
                  <a:srgbClr val="002060"/>
                </a:solidFill>
              </a:rPr>
              <a:t> </a:t>
            </a:r>
            <a:r>
              <a:rPr lang="en-US" b="1" dirty="0">
                <a:solidFill>
                  <a:srgbClr val="002060"/>
                </a:solidFill>
              </a:rPr>
              <a:t>with Password</a:t>
            </a:r>
          </a:p>
          <a:p>
            <a:r>
              <a:rPr lang="en-US" dirty="0">
                <a:solidFill>
                  <a:srgbClr val="002060"/>
                </a:solidFill>
              </a:rPr>
              <a:t>Type a password, then type it again to confirm it</a:t>
            </a:r>
          </a:p>
          <a:p>
            <a:r>
              <a:rPr lang="en-US" dirty="0">
                <a:solidFill>
                  <a:srgbClr val="002060"/>
                </a:solidFill>
              </a:rPr>
              <a:t>Save the file to make sure the password takes effect</a:t>
            </a:r>
          </a:p>
        </p:txBody>
      </p:sp>
      <p:pic>
        <p:nvPicPr>
          <p:cNvPr id="7" name="Picture 6">
            <a:extLst>
              <a:ext uri="{FF2B5EF4-FFF2-40B4-BE49-F238E27FC236}">
                <a16:creationId xmlns:a16="http://schemas.microsoft.com/office/drawing/2014/main" id="{151B001A-F42F-45C6-9708-684C161624DD}"/>
              </a:ext>
            </a:extLst>
          </p:cNvPr>
          <p:cNvPicPr>
            <a:picLocks noChangeAspect="1"/>
          </p:cNvPicPr>
          <p:nvPr/>
        </p:nvPicPr>
        <p:blipFill rotWithShape="1">
          <a:blip r:embed="rId2"/>
          <a:srcRect b="11333"/>
          <a:stretch/>
        </p:blipFill>
        <p:spPr>
          <a:xfrm>
            <a:off x="8051799" y="1929685"/>
            <a:ext cx="3683001" cy="4504267"/>
          </a:xfrm>
          <a:prstGeom prst="rect">
            <a:avLst/>
          </a:prstGeom>
        </p:spPr>
      </p:pic>
      <p:sp>
        <p:nvSpPr>
          <p:cNvPr id="8" name="Oval 7">
            <a:extLst>
              <a:ext uri="{FF2B5EF4-FFF2-40B4-BE49-F238E27FC236}">
                <a16:creationId xmlns:a16="http://schemas.microsoft.com/office/drawing/2014/main" id="{98D8D9D5-6A35-456E-872F-B12DAE7AC2EA}"/>
              </a:ext>
            </a:extLst>
          </p:cNvPr>
          <p:cNvSpPr/>
          <p:nvPr/>
        </p:nvSpPr>
        <p:spPr>
          <a:xfrm>
            <a:off x="9274093" y="4452620"/>
            <a:ext cx="1998482" cy="6461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54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3B61-B858-4000-A7CF-890A67C4B9FE}"/>
              </a:ext>
            </a:extLst>
          </p:cNvPr>
          <p:cNvSpPr>
            <a:spLocks noGrp="1"/>
          </p:cNvSpPr>
          <p:nvPr>
            <p:ph type="title"/>
          </p:nvPr>
        </p:nvSpPr>
        <p:spPr/>
        <p:txBody>
          <a:bodyPr/>
          <a:lstStyle/>
          <a:p>
            <a:r>
              <a:rPr lang="en-US" dirty="0"/>
              <a:t>Password protect pdf documents</a:t>
            </a:r>
          </a:p>
        </p:txBody>
      </p:sp>
      <p:pic>
        <p:nvPicPr>
          <p:cNvPr id="10" name="Picture 9">
            <a:extLst>
              <a:ext uri="{FF2B5EF4-FFF2-40B4-BE49-F238E27FC236}">
                <a16:creationId xmlns:a16="http://schemas.microsoft.com/office/drawing/2014/main" id="{D697022C-E052-4298-AFA0-E52D82951097}"/>
              </a:ext>
            </a:extLst>
          </p:cNvPr>
          <p:cNvPicPr>
            <a:picLocks noChangeAspect="1"/>
          </p:cNvPicPr>
          <p:nvPr/>
        </p:nvPicPr>
        <p:blipFill>
          <a:blip r:embed="rId2"/>
          <a:stretch>
            <a:fillRect/>
          </a:stretch>
        </p:blipFill>
        <p:spPr>
          <a:xfrm>
            <a:off x="7082444" y="1818241"/>
            <a:ext cx="4652741" cy="4900888"/>
          </a:xfrm>
          <a:prstGeom prst="rect">
            <a:avLst/>
          </a:prstGeom>
        </p:spPr>
      </p:pic>
      <p:sp>
        <p:nvSpPr>
          <p:cNvPr id="11" name="Oval 10">
            <a:extLst>
              <a:ext uri="{FF2B5EF4-FFF2-40B4-BE49-F238E27FC236}">
                <a16:creationId xmlns:a16="http://schemas.microsoft.com/office/drawing/2014/main" id="{6498155C-16F0-4FF7-A8B4-4AC6F7641E47}"/>
              </a:ext>
            </a:extLst>
          </p:cNvPr>
          <p:cNvSpPr/>
          <p:nvPr/>
        </p:nvSpPr>
        <p:spPr>
          <a:xfrm>
            <a:off x="9760203" y="5305766"/>
            <a:ext cx="1689578" cy="5314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1F643C9-87F3-4420-A2C5-A743A37AA6FD}"/>
              </a:ext>
            </a:extLst>
          </p:cNvPr>
          <p:cNvSpPr/>
          <p:nvPr/>
        </p:nvSpPr>
        <p:spPr>
          <a:xfrm>
            <a:off x="9336593" y="6090207"/>
            <a:ext cx="1689578" cy="5314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77AEC000-F0AA-4911-B058-C7C10EBCFE00}"/>
              </a:ext>
            </a:extLst>
          </p:cNvPr>
          <p:cNvPicPr>
            <a:picLocks noChangeAspect="1"/>
          </p:cNvPicPr>
          <p:nvPr/>
        </p:nvPicPr>
        <p:blipFill>
          <a:blip r:embed="rId3"/>
          <a:stretch>
            <a:fillRect/>
          </a:stretch>
        </p:blipFill>
        <p:spPr>
          <a:xfrm>
            <a:off x="1153145" y="2124166"/>
            <a:ext cx="4942855" cy="4289038"/>
          </a:xfrm>
          <a:prstGeom prst="rect">
            <a:avLst/>
          </a:prstGeom>
        </p:spPr>
      </p:pic>
    </p:spTree>
    <p:extLst>
      <p:ext uri="{BB962C8B-B14F-4D97-AF65-F5344CB8AC3E}">
        <p14:creationId xmlns:p14="http://schemas.microsoft.com/office/powerpoint/2010/main" val="300201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3B61-B858-4000-A7CF-890A67C4B9FE}"/>
              </a:ext>
            </a:extLst>
          </p:cNvPr>
          <p:cNvSpPr>
            <a:spLocks noGrp="1"/>
          </p:cNvSpPr>
          <p:nvPr>
            <p:ph type="title"/>
          </p:nvPr>
        </p:nvSpPr>
        <p:spPr>
          <a:xfrm>
            <a:off x="581192" y="702156"/>
            <a:ext cx="11029616" cy="1013800"/>
          </a:xfrm>
        </p:spPr>
        <p:txBody>
          <a:bodyPr>
            <a:normAutofit/>
          </a:bodyPr>
          <a:lstStyle/>
          <a:p>
            <a:r>
              <a:rPr lang="en-US"/>
              <a:t>Encrypt a file or folder</a:t>
            </a:r>
          </a:p>
        </p:txBody>
      </p:sp>
      <p:sp>
        <p:nvSpPr>
          <p:cNvPr id="26" name="Rectangle 25">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BDC16D4E-DFC4-4027-91E8-4E5AC8C3FFE3}"/>
              </a:ext>
            </a:extLst>
          </p:cNvPr>
          <p:cNvSpPr>
            <a:spLocks noGrp="1"/>
          </p:cNvSpPr>
          <p:nvPr>
            <p:ph idx="1"/>
          </p:nvPr>
        </p:nvSpPr>
        <p:spPr>
          <a:xfrm>
            <a:off x="6363064" y="2271936"/>
            <a:ext cx="5514808" cy="3678303"/>
          </a:xfrm>
        </p:spPr>
        <p:txBody>
          <a:bodyPr>
            <a:normAutofit/>
          </a:bodyPr>
          <a:lstStyle/>
          <a:p>
            <a:r>
              <a:rPr lang="en-US" dirty="0">
                <a:solidFill>
                  <a:srgbClr val="002060"/>
                </a:solidFill>
              </a:rPr>
              <a:t>Right-click a file or folder &amp; select </a:t>
            </a:r>
            <a:r>
              <a:rPr lang="en-US" b="1" dirty="0">
                <a:solidFill>
                  <a:srgbClr val="002060"/>
                </a:solidFill>
              </a:rPr>
              <a:t>“Properties”</a:t>
            </a:r>
          </a:p>
          <a:p>
            <a:r>
              <a:rPr lang="en-US" dirty="0">
                <a:solidFill>
                  <a:srgbClr val="002060"/>
                </a:solidFill>
              </a:rPr>
              <a:t>Select the “</a:t>
            </a:r>
            <a:r>
              <a:rPr lang="en-US" b="1" dirty="0">
                <a:solidFill>
                  <a:srgbClr val="002060"/>
                </a:solidFill>
              </a:rPr>
              <a:t>Advanced</a:t>
            </a:r>
            <a:r>
              <a:rPr lang="en-US" dirty="0">
                <a:solidFill>
                  <a:srgbClr val="002060"/>
                </a:solidFill>
              </a:rPr>
              <a:t>” button</a:t>
            </a:r>
          </a:p>
          <a:p>
            <a:r>
              <a:rPr lang="en-US" dirty="0">
                <a:solidFill>
                  <a:srgbClr val="002060"/>
                </a:solidFill>
              </a:rPr>
              <a:t>Click the “Encrypt contents to secure data” box</a:t>
            </a:r>
          </a:p>
          <a:p>
            <a:r>
              <a:rPr lang="en-US" dirty="0">
                <a:solidFill>
                  <a:srgbClr val="002060"/>
                </a:solidFill>
              </a:rPr>
              <a:t>Click the “Options” button &amp; check the “Encrypt the document with a password” box</a:t>
            </a:r>
          </a:p>
          <a:p>
            <a:r>
              <a:rPr lang="en-US" dirty="0">
                <a:solidFill>
                  <a:srgbClr val="002060"/>
                </a:solidFill>
              </a:rPr>
              <a:t>Enter your password &amp; confirm it by entering it again</a:t>
            </a:r>
          </a:p>
          <a:p>
            <a:r>
              <a:rPr lang="en-US" dirty="0">
                <a:solidFill>
                  <a:srgbClr val="002060"/>
                </a:solidFill>
              </a:rPr>
              <a:t>When you open the document, you will be prompted to enter a password</a:t>
            </a:r>
          </a:p>
        </p:txBody>
      </p:sp>
      <p:pic>
        <p:nvPicPr>
          <p:cNvPr id="4" name="Picture 3">
            <a:extLst>
              <a:ext uri="{FF2B5EF4-FFF2-40B4-BE49-F238E27FC236}">
                <a16:creationId xmlns:a16="http://schemas.microsoft.com/office/drawing/2014/main" id="{16079BAB-8D2F-46BB-90C8-281A49A79266}"/>
              </a:ext>
            </a:extLst>
          </p:cNvPr>
          <p:cNvPicPr>
            <a:picLocks noChangeAspect="1"/>
          </p:cNvPicPr>
          <p:nvPr/>
        </p:nvPicPr>
        <p:blipFill rotWithShape="1">
          <a:blip r:embed="rId2"/>
          <a:srcRect r="1066" b="-2"/>
          <a:stretch/>
        </p:blipFill>
        <p:spPr>
          <a:xfrm>
            <a:off x="314128" y="2050627"/>
            <a:ext cx="5847789" cy="4300203"/>
          </a:xfrm>
          <a:prstGeom prst="rect">
            <a:avLst/>
          </a:prstGeom>
        </p:spPr>
      </p:pic>
      <p:sp>
        <p:nvSpPr>
          <p:cNvPr id="11" name="Oval 10">
            <a:extLst>
              <a:ext uri="{FF2B5EF4-FFF2-40B4-BE49-F238E27FC236}">
                <a16:creationId xmlns:a16="http://schemas.microsoft.com/office/drawing/2014/main" id="{6498155C-16F0-4FF7-A8B4-4AC6F7641E47}"/>
              </a:ext>
            </a:extLst>
          </p:cNvPr>
          <p:cNvSpPr/>
          <p:nvPr/>
        </p:nvSpPr>
        <p:spPr>
          <a:xfrm>
            <a:off x="3114755" y="3984401"/>
            <a:ext cx="1891327" cy="6123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1F643C9-87F3-4420-A2C5-A743A37AA6FD}"/>
              </a:ext>
            </a:extLst>
          </p:cNvPr>
          <p:cNvSpPr/>
          <p:nvPr/>
        </p:nvSpPr>
        <p:spPr>
          <a:xfrm>
            <a:off x="2153785" y="4985629"/>
            <a:ext cx="1296842" cy="425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83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B5B9-9AF7-4544-848A-F827502424A4}"/>
              </a:ext>
            </a:extLst>
          </p:cNvPr>
          <p:cNvSpPr>
            <a:spLocks noGrp="1"/>
          </p:cNvSpPr>
          <p:nvPr>
            <p:ph type="title"/>
          </p:nvPr>
        </p:nvSpPr>
        <p:spPr/>
        <p:txBody>
          <a:bodyPr/>
          <a:lstStyle/>
          <a:p>
            <a:r>
              <a:rPr lang="en-US" dirty="0"/>
              <a:t>Zip files &amp; folders</a:t>
            </a:r>
          </a:p>
        </p:txBody>
      </p:sp>
      <p:sp>
        <p:nvSpPr>
          <p:cNvPr id="4" name="Content Placeholder 2">
            <a:extLst>
              <a:ext uri="{FF2B5EF4-FFF2-40B4-BE49-F238E27FC236}">
                <a16:creationId xmlns:a16="http://schemas.microsoft.com/office/drawing/2014/main" id="{9A36BEBB-186F-4A31-8967-AE8BA9A28FAA}"/>
              </a:ext>
            </a:extLst>
          </p:cNvPr>
          <p:cNvSpPr>
            <a:spLocks noGrp="1"/>
          </p:cNvSpPr>
          <p:nvPr>
            <p:ph idx="1"/>
          </p:nvPr>
        </p:nvSpPr>
        <p:spPr>
          <a:xfrm>
            <a:off x="581025" y="2181224"/>
            <a:ext cx="4943082" cy="4342123"/>
          </a:xfrm>
        </p:spPr>
        <p:txBody>
          <a:bodyPr anchor="t">
            <a:normAutofit/>
          </a:bodyPr>
          <a:lstStyle/>
          <a:p>
            <a:pPr marL="0" indent="0">
              <a:buNone/>
            </a:pPr>
            <a:r>
              <a:rPr lang="en-US" dirty="0">
                <a:solidFill>
                  <a:srgbClr val="002060"/>
                </a:solidFill>
              </a:rPr>
              <a:t>To Zip Files</a:t>
            </a:r>
            <a:endParaRPr lang="en-US" b="1" dirty="0">
              <a:solidFill>
                <a:srgbClr val="002060"/>
              </a:solidFill>
            </a:endParaRPr>
          </a:p>
          <a:p>
            <a:r>
              <a:rPr lang="en-US" dirty="0">
                <a:solidFill>
                  <a:srgbClr val="002060"/>
                </a:solidFill>
              </a:rPr>
              <a:t>Open File Explorer</a:t>
            </a:r>
          </a:p>
          <a:p>
            <a:r>
              <a:rPr lang="en-US" dirty="0">
                <a:solidFill>
                  <a:srgbClr val="002060"/>
                </a:solidFill>
              </a:rPr>
              <a:t>Select the file or folder &amp; right-click on it</a:t>
            </a:r>
          </a:p>
          <a:p>
            <a:r>
              <a:rPr lang="en-US" dirty="0">
                <a:solidFill>
                  <a:srgbClr val="002060"/>
                </a:solidFill>
              </a:rPr>
              <a:t>Select “Send to &gt; Compressed (zipped) folder”</a:t>
            </a:r>
          </a:p>
          <a:p>
            <a:pPr marL="0" indent="0">
              <a:buNone/>
            </a:pPr>
            <a:endParaRPr lang="en-US" dirty="0">
              <a:solidFill>
                <a:srgbClr val="002060"/>
              </a:solidFill>
            </a:endParaRPr>
          </a:p>
          <a:p>
            <a:pPr marL="0" indent="0">
              <a:buNone/>
            </a:pPr>
            <a:r>
              <a:rPr lang="en-US" dirty="0" err="1">
                <a:solidFill>
                  <a:srgbClr val="002060"/>
                </a:solidFill>
              </a:rPr>
              <a:t>UnZip</a:t>
            </a:r>
            <a:r>
              <a:rPr lang="en-US" dirty="0">
                <a:solidFill>
                  <a:srgbClr val="002060"/>
                </a:solidFill>
              </a:rPr>
              <a:t> Files</a:t>
            </a:r>
          </a:p>
          <a:p>
            <a:r>
              <a:rPr lang="en-US" dirty="0">
                <a:solidFill>
                  <a:srgbClr val="002060"/>
                </a:solidFill>
              </a:rPr>
              <a:t>Entire Folder - right-click &amp; select “Extract All” &amp; follow the instructions</a:t>
            </a:r>
          </a:p>
          <a:p>
            <a:r>
              <a:rPr lang="en-US" dirty="0">
                <a:solidFill>
                  <a:srgbClr val="002060"/>
                </a:solidFill>
              </a:rPr>
              <a:t>Single file or folder, double-click the zipped folder to open it, then drag or copy the item from the zipped folder to a new location</a:t>
            </a:r>
          </a:p>
          <a:p>
            <a:endParaRPr lang="en-US" dirty="0">
              <a:solidFill>
                <a:srgbClr val="002060"/>
              </a:solidFill>
            </a:endParaRPr>
          </a:p>
        </p:txBody>
      </p:sp>
      <p:pic>
        <p:nvPicPr>
          <p:cNvPr id="5" name="Picture 4">
            <a:extLst>
              <a:ext uri="{FF2B5EF4-FFF2-40B4-BE49-F238E27FC236}">
                <a16:creationId xmlns:a16="http://schemas.microsoft.com/office/drawing/2014/main" id="{48134C10-613B-450D-AAC3-B830E9DFFA50}"/>
              </a:ext>
            </a:extLst>
          </p:cNvPr>
          <p:cNvPicPr>
            <a:picLocks noChangeAspect="1"/>
          </p:cNvPicPr>
          <p:nvPr/>
        </p:nvPicPr>
        <p:blipFill>
          <a:blip r:embed="rId2"/>
          <a:stretch>
            <a:fillRect/>
          </a:stretch>
        </p:blipFill>
        <p:spPr>
          <a:xfrm>
            <a:off x="5332400" y="2076121"/>
            <a:ext cx="6430109" cy="3531289"/>
          </a:xfrm>
          <a:prstGeom prst="rect">
            <a:avLst/>
          </a:prstGeom>
        </p:spPr>
      </p:pic>
    </p:spTree>
    <p:extLst>
      <p:ext uri="{BB962C8B-B14F-4D97-AF65-F5344CB8AC3E}">
        <p14:creationId xmlns:p14="http://schemas.microsoft.com/office/powerpoint/2010/main" val="2802440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66F7-9C31-4A85-9DC4-7D05A8500B92}"/>
              </a:ext>
            </a:extLst>
          </p:cNvPr>
          <p:cNvSpPr>
            <a:spLocks noGrp="1"/>
          </p:cNvSpPr>
          <p:nvPr>
            <p:ph type="title"/>
          </p:nvPr>
        </p:nvSpPr>
        <p:spPr/>
        <p:txBody>
          <a:bodyPr/>
          <a:lstStyle/>
          <a:p>
            <a:r>
              <a:rPr lang="en-US" dirty="0"/>
              <a:t>Use “incognito” browser mode</a:t>
            </a:r>
          </a:p>
        </p:txBody>
      </p:sp>
      <p:pic>
        <p:nvPicPr>
          <p:cNvPr id="4" name="Picture 3">
            <a:extLst>
              <a:ext uri="{FF2B5EF4-FFF2-40B4-BE49-F238E27FC236}">
                <a16:creationId xmlns:a16="http://schemas.microsoft.com/office/drawing/2014/main" id="{3370ED63-8040-4200-B24E-938EC21EE162}"/>
              </a:ext>
            </a:extLst>
          </p:cNvPr>
          <p:cNvPicPr>
            <a:picLocks noChangeAspect="1"/>
          </p:cNvPicPr>
          <p:nvPr/>
        </p:nvPicPr>
        <p:blipFill>
          <a:blip r:embed="rId2"/>
          <a:stretch>
            <a:fillRect/>
          </a:stretch>
        </p:blipFill>
        <p:spPr>
          <a:xfrm>
            <a:off x="484159" y="2381740"/>
            <a:ext cx="4615500" cy="1904982"/>
          </a:xfrm>
          <a:prstGeom prst="rect">
            <a:avLst/>
          </a:prstGeom>
        </p:spPr>
      </p:pic>
      <p:pic>
        <p:nvPicPr>
          <p:cNvPr id="5" name="Picture 4">
            <a:extLst>
              <a:ext uri="{FF2B5EF4-FFF2-40B4-BE49-F238E27FC236}">
                <a16:creationId xmlns:a16="http://schemas.microsoft.com/office/drawing/2014/main" id="{AF5A5912-ED94-4E60-93A9-0B7A9C02968F}"/>
              </a:ext>
            </a:extLst>
          </p:cNvPr>
          <p:cNvPicPr>
            <a:picLocks noChangeAspect="1"/>
          </p:cNvPicPr>
          <p:nvPr/>
        </p:nvPicPr>
        <p:blipFill rotWithShape="1">
          <a:blip r:embed="rId3"/>
          <a:srcRect t="10584" b="7760"/>
          <a:stretch/>
        </p:blipFill>
        <p:spPr>
          <a:xfrm>
            <a:off x="7327817" y="2374141"/>
            <a:ext cx="4519383" cy="2119210"/>
          </a:xfrm>
          <a:prstGeom prst="rect">
            <a:avLst/>
          </a:prstGeom>
        </p:spPr>
      </p:pic>
      <p:pic>
        <p:nvPicPr>
          <p:cNvPr id="6" name="Picture 5">
            <a:extLst>
              <a:ext uri="{FF2B5EF4-FFF2-40B4-BE49-F238E27FC236}">
                <a16:creationId xmlns:a16="http://schemas.microsoft.com/office/drawing/2014/main" id="{6C067845-85CE-49D4-AB66-DFC02A5F9E40}"/>
              </a:ext>
            </a:extLst>
          </p:cNvPr>
          <p:cNvPicPr>
            <a:picLocks noChangeAspect="1"/>
          </p:cNvPicPr>
          <p:nvPr/>
        </p:nvPicPr>
        <p:blipFill rotWithShape="1">
          <a:blip r:embed="rId4"/>
          <a:srcRect t="9081" b="8223"/>
          <a:stretch/>
        </p:blipFill>
        <p:spPr>
          <a:xfrm>
            <a:off x="3937374" y="4819696"/>
            <a:ext cx="4317251" cy="1745674"/>
          </a:xfrm>
          <a:prstGeom prst="rect">
            <a:avLst/>
          </a:prstGeom>
        </p:spPr>
      </p:pic>
      <p:sp>
        <p:nvSpPr>
          <p:cNvPr id="7" name="TextBox 6">
            <a:extLst>
              <a:ext uri="{FF2B5EF4-FFF2-40B4-BE49-F238E27FC236}">
                <a16:creationId xmlns:a16="http://schemas.microsoft.com/office/drawing/2014/main" id="{07B8D6E6-561C-47FF-8D0F-E3F7FD36B574}"/>
              </a:ext>
            </a:extLst>
          </p:cNvPr>
          <p:cNvSpPr txBox="1"/>
          <p:nvPr/>
        </p:nvSpPr>
        <p:spPr>
          <a:xfrm>
            <a:off x="1631092" y="2117124"/>
            <a:ext cx="1779373" cy="380584"/>
          </a:xfrm>
          <a:prstGeom prst="rect">
            <a:avLst/>
          </a:prstGeom>
          <a:noFill/>
        </p:spPr>
        <p:txBody>
          <a:bodyPr wrap="square" rtlCol="0">
            <a:spAutoFit/>
          </a:bodyPr>
          <a:lstStyle/>
          <a:p>
            <a:r>
              <a:rPr lang="en-US" dirty="0"/>
              <a:t>Google Chrome</a:t>
            </a:r>
          </a:p>
        </p:txBody>
      </p:sp>
      <p:sp>
        <p:nvSpPr>
          <p:cNvPr id="8" name="TextBox 7">
            <a:extLst>
              <a:ext uri="{FF2B5EF4-FFF2-40B4-BE49-F238E27FC236}">
                <a16:creationId xmlns:a16="http://schemas.microsoft.com/office/drawing/2014/main" id="{6682642A-BF4B-45E5-8D1C-FE8FF08490FD}"/>
              </a:ext>
            </a:extLst>
          </p:cNvPr>
          <p:cNvSpPr txBox="1"/>
          <p:nvPr/>
        </p:nvSpPr>
        <p:spPr>
          <a:xfrm>
            <a:off x="5099659" y="4445638"/>
            <a:ext cx="1811888" cy="380584"/>
          </a:xfrm>
          <a:prstGeom prst="rect">
            <a:avLst/>
          </a:prstGeom>
          <a:noFill/>
        </p:spPr>
        <p:txBody>
          <a:bodyPr wrap="square" rtlCol="0">
            <a:spAutoFit/>
          </a:bodyPr>
          <a:lstStyle/>
          <a:p>
            <a:r>
              <a:rPr lang="en-US" dirty="0"/>
              <a:t>Microsoft Edge</a:t>
            </a:r>
          </a:p>
        </p:txBody>
      </p:sp>
      <p:sp>
        <p:nvSpPr>
          <p:cNvPr id="9" name="TextBox 8">
            <a:extLst>
              <a:ext uri="{FF2B5EF4-FFF2-40B4-BE49-F238E27FC236}">
                <a16:creationId xmlns:a16="http://schemas.microsoft.com/office/drawing/2014/main" id="{71C1D418-F062-48EB-BF1A-ACA549F804A8}"/>
              </a:ext>
            </a:extLst>
          </p:cNvPr>
          <p:cNvSpPr txBox="1"/>
          <p:nvPr/>
        </p:nvSpPr>
        <p:spPr>
          <a:xfrm>
            <a:off x="9065740" y="2001156"/>
            <a:ext cx="1305697" cy="380584"/>
          </a:xfrm>
          <a:prstGeom prst="rect">
            <a:avLst/>
          </a:prstGeom>
          <a:noFill/>
        </p:spPr>
        <p:txBody>
          <a:bodyPr wrap="square" rtlCol="0">
            <a:spAutoFit/>
          </a:bodyPr>
          <a:lstStyle/>
          <a:p>
            <a:r>
              <a:rPr lang="en-US" dirty="0"/>
              <a:t>Firefox</a:t>
            </a:r>
          </a:p>
        </p:txBody>
      </p:sp>
    </p:spTree>
    <p:extLst>
      <p:ext uri="{BB962C8B-B14F-4D97-AF65-F5344CB8AC3E}">
        <p14:creationId xmlns:p14="http://schemas.microsoft.com/office/powerpoint/2010/main" val="429206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4350-762A-4ED7-9241-3402E5C39106}"/>
              </a:ext>
            </a:extLst>
          </p:cNvPr>
          <p:cNvSpPr>
            <a:spLocks noGrp="1"/>
          </p:cNvSpPr>
          <p:nvPr>
            <p:ph type="title"/>
          </p:nvPr>
        </p:nvSpPr>
        <p:spPr/>
        <p:txBody>
          <a:bodyPr/>
          <a:lstStyle/>
          <a:p>
            <a:r>
              <a:rPr lang="en-US" dirty="0"/>
              <a:t>Fake browser updates</a:t>
            </a:r>
          </a:p>
        </p:txBody>
      </p:sp>
      <p:pic>
        <p:nvPicPr>
          <p:cNvPr id="5" name="Picture 4">
            <a:extLst>
              <a:ext uri="{FF2B5EF4-FFF2-40B4-BE49-F238E27FC236}">
                <a16:creationId xmlns:a16="http://schemas.microsoft.com/office/drawing/2014/main" id="{0CB64BEF-9A1E-41CE-B8BB-B847561B523B}"/>
              </a:ext>
            </a:extLst>
          </p:cNvPr>
          <p:cNvPicPr>
            <a:picLocks noChangeAspect="1"/>
          </p:cNvPicPr>
          <p:nvPr/>
        </p:nvPicPr>
        <p:blipFill>
          <a:blip r:embed="rId2"/>
          <a:stretch>
            <a:fillRect/>
          </a:stretch>
        </p:blipFill>
        <p:spPr>
          <a:xfrm>
            <a:off x="4471180" y="1922891"/>
            <a:ext cx="7434596" cy="4148816"/>
          </a:xfrm>
          <a:prstGeom prst="rect">
            <a:avLst/>
          </a:prstGeom>
        </p:spPr>
      </p:pic>
      <p:pic>
        <p:nvPicPr>
          <p:cNvPr id="6" name="Picture 5">
            <a:extLst>
              <a:ext uri="{FF2B5EF4-FFF2-40B4-BE49-F238E27FC236}">
                <a16:creationId xmlns:a16="http://schemas.microsoft.com/office/drawing/2014/main" id="{7FC92902-5B3A-4862-A33B-5785587C095D}"/>
              </a:ext>
            </a:extLst>
          </p:cNvPr>
          <p:cNvPicPr>
            <a:picLocks noChangeAspect="1"/>
          </p:cNvPicPr>
          <p:nvPr/>
        </p:nvPicPr>
        <p:blipFill rotWithShape="1">
          <a:blip r:embed="rId3"/>
          <a:srcRect r="53252"/>
          <a:stretch/>
        </p:blipFill>
        <p:spPr>
          <a:xfrm>
            <a:off x="286225" y="2038766"/>
            <a:ext cx="3765287" cy="1982626"/>
          </a:xfrm>
          <a:prstGeom prst="rect">
            <a:avLst/>
          </a:prstGeom>
        </p:spPr>
      </p:pic>
      <p:pic>
        <p:nvPicPr>
          <p:cNvPr id="7" name="Picture 6">
            <a:extLst>
              <a:ext uri="{FF2B5EF4-FFF2-40B4-BE49-F238E27FC236}">
                <a16:creationId xmlns:a16="http://schemas.microsoft.com/office/drawing/2014/main" id="{714B21A3-A814-4F81-B5FF-6B42B3A4A2A8}"/>
              </a:ext>
            </a:extLst>
          </p:cNvPr>
          <p:cNvPicPr>
            <a:picLocks noChangeAspect="1"/>
          </p:cNvPicPr>
          <p:nvPr/>
        </p:nvPicPr>
        <p:blipFill rotWithShape="1">
          <a:blip r:embed="rId3"/>
          <a:srcRect l="50520" t="15641"/>
          <a:stretch/>
        </p:blipFill>
        <p:spPr>
          <a:xfrm>
            <a:off x="136831" y="4060720"/>
            <a:ext cx="4334348" cy="1818969"/>
          </a:xfrm>
          <a:prstGeom prst="rect">
            <a:avLst/>
          </a:prstGeom>
        </p:spPr>
      </p:pic>
      <p:sp>
        <p:nvSpPr>
          <p:cNvPr id="3" name="TextBox 2">
            <a:extLst>
              <a:ext uri="{FF2B5EF4-FFF2-40B4-BE49-F238E27FC236}">
                <a16:creationId xmlns:a16="http://schemas.microsoft.com/office/drawing/2014/main" id="{C6435C43-6F4F-4704-97CD-AEFE70241A33}"/>
              </a:ext>
            </a:extLst>
          </p:cNvPr>
          <p:cNvSpPr txBox="1"/>
          <p:nvPr/>
        </p:nvSpPr>
        <p:spPr>
          <a:xfrm>
            <a:off x="487240" y="6163684"/>
            <a:ext cx="11217519" cy="461665"/>
          </a:xfrm>
          <a:prstGeom prst="rect">
            <a:avLst/>
          </a:prstGeom>
          <a:noFill/>
        </p:spPr>
        <p:txBody>
          <a:bodyPr wrap="square" rtlCol="0">
            <a:spAutoFit/>
          </a:bodyPr>
          <a:lstStyle/>
          <a:p>
            <a:r>
              <a:rPr lang="en-US" sz="2400" b="1" dirty="0">
                <a:solidFill>
                  <a:srgbClr val="FF0000"/>
                </a:solidFill>
              </a:rPr>
              <a:t>Only run software updates that come directly from a known, trusted source.</a:t>
            </a:r>
          </a:p>
        </p:txBody>
      </p:sp>
    </p:spTree>
    <p:extLst>
      <p:ext uri="{BB962C8B-B14F-4D97-AF65-F5344CB8AC3E}">
        <p14:creationId xmlns:p14="http://schemas.microsoft.com/office/powerpoint/2010/main" val="4228059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8AB2A-E80A-4144-AA80-1C5910B0FE15}"/>
              </a:ext>
            </a:extLst>
          </p:cNvPr>
          <p:cNvSpPr>
            <a:spLocks noGrp="1"/>
          </p:cNvSpPr>
          <p:nvPr>
            <p:ph type="title"/>
          </p:nvPr>
        </p:nvSpPr>
        <p:spPr/>
        <p:txBody>
          <a:bodyPr/>
          <a:lstStyle/>
          <a:p>
            <a:r>
              <a:rPr lang="en-US" dirty="0"/>
              <a:t>Avoid dangerous email links</a:t>
            </a:r>
          </a:p>
        </p:txBody>
      </p:sp>
      <p:pic>
        <p:nvPicPr>
          <p:cNvPr id="8" name="Picture 7">
            <a:extLst>
              <a:ext uri="{FF2B5EF4-FFF2-40B4-BE49-F238E27FC236}">
                <a16:creationId xmlns:a16="http://schemas.microsoft.com/office/drawing/2014/main" id="{D0175DFF-017F-4A85-8714-60972CA93DEF}"/>
              </a:ext>
            </a:extLst>
          </p:cNvPr>
          <p:cNvPicPr>
            <a:picLocks noChangeAspect="1"/>
          </p:cNvPicPr>
          <p:nvPr/>
        </p:nvPicPr>
        <p:blipFill>
          <a:blip r:embed="rId2"/>
          <a:stretch>
            <a:fillRect/>
          </a:stretch>
        </p:blipFill>
        <p:spPr>
          <a:xfrm>
            <a:off x="1046205" y="1843520"/>
            <a:ext cx="10310078" cy="4846422"/>
          </a:xfrm>
          <a:prstGeom prst="rect">
            <a:avLst/>
          </a:prstGeom>
        </p:spPr>
      </p:pic>
    </p:spTree>
    <p:extLst>
      <p:ext uri="{BB962C8B-B14F-4D97-AF65-F5344CB8AC3E}">
        <p14:creationId xmlns:p14="http://schemas.microsoft.com/office/powerpoint/2010/main" val="656393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2018-4728-423B-8302-70786132C4CE}"/>
              </a:ext>
            </a:extLst>
          </p:cNvPr>
          <p:cNvSpPr>
            <a:spLocks noGrp="1"/>
          </p:cNvSpPr>
          <p:nvPr>
            <p:ph type="title"/>
          </p:nvPr>
        </p:nvSpPr>
        <p:spPr/>
        <p:txBody>
          <a:bodyPr/>
          <a:lstStyle/>
          <a:p>
            <a:r>
              <a:rPr lang="en-US" dirty="0"/>
              <a:t>Deleting email from outlook</a:t>
            </a:r>
          </a:p>
        </p:txBody>
      </p:sp>
      <p:sp>
        <p:nvSpPr>
          <p:cNvPr id="4" name="Rectangle 3">
            <a:extLst>
              <a:ext uri="{FF2B5EF4-FFF2-40B4-BE49-F238E27FC236}">
                <a16:creationId xmlns:a16="http://schemas.microsoft.com/office/drawing/2014/main" id="{DFE70537-A7FC-4C45-8016-52D2B586F45B}"/>
              </a:ext>
            </a:extLst>
          </p:cNvPr>
          <p:cNvSpPr/>
          <p:nvPr/>
        </p:nvSpPr>
        <p:spPr>
          <a:xfrm>
            <a:off x="420128" y="1795932"/>
            <a:ext cx="8583827" cy="4462760"/>
          </a:xfrm>
          <a:prstGeom prst="rect">
            <a:avLst/>
          </a:prstGeom>
        </p:spPr>
        <p:txBody>
          <a:bodyPr wrap="square">
            <a:spAutoFit/>
          </a:bodyPr>
          <a:lstStyle/>
          <a:p>
            <a:r>
              <a:rPr lang="en-US" sz="1400" dirty="0">
                <a:solidFill>
                  <a:srgbClr val="333333"/>
                </a:solidFill>
                <a:latin typeface="Gotham SSm A"/>
              </a:rPr>
              <a:t>1. Open the </a:t>
            </a:r>
            <a:r>
              <a:rPr lang="en-US" sz="1400" b="1" dirty="0">
                <a:solidFill>
                  <a:srgbClr val="333333"/>
                </a:solidFill>
                <a:latin typeface="Gotham SSm A"/>
              </a:rPr>
              <a:t>Outlook</a:t>
            </a:r>
            <a:r>
              <a:rPr lang="en-US" sz="1400" dirty="0">
                <a:solidFill>
                  <a:srgbClr val="333333"/>
                </a:solidFill>
                <a:latin typeface="Gotham SSm A"/>
              </a:rPr>
              <a:t> desktop application.</a:t>
            </a:r>
          </a:p>
          <a:p>
            <a:endParaRPr lang="en-US" sz="1400" dirty="0">
              <a:solidFill>
                <a:srgbClr val="333333"/>
              </a:solidFill>
              <a:latin typeface="Gotham SSm A"/>
            </a:endParaRPr>
          </a:p>
          <a:p>
            <a:r>
              <a:rPr lang="en-US" sz="1400" dirty="0">
                <a:solidFill>
                  <a:srgbClr val="333333"/>
                </a:solidFill>
                <a:latin typeface="Gotham SSm A"/>
              </a:rPr>
              <a:t>2. Select the message(s) in your Inbox to be deleted. (If you previously deleted the message, you can find it in the Deleted Items folder.)</a:t>
            </a:r>
          </a:p>
          <a:p>
            <a:endParaRPr lang="en-US" sz="1400" dirty="0">
              <a:solidFill>
                <a:srgbClr val="333333"/>
              </a:solidFill>
              <a:latin typeface="Gotham SSm A"/>
            </a:endParaRPr>
          </a:p>
          <a:p>
            <a:r>
              <a:rPr lang="en-US" sz="1400" dirty="0">
                <a:solidFill>
                  <a:srgbClr val="333333"/>
                </a:solidFill>
                <a:latin typeface="Gotham SSm A"/>
              </a:rPr>
              <a:t>3. Hold down the </a:t>
            </a:r>
            <a:r>
              <a:rPr lang="en-US" sz="1400" b="1" dirty="0">
                <a:solidFill>
                  <a:srgbClr val="333333"/>
                </a:solidFill>
                <a:latin typeface="Gotham SSm A"/>
              </a:rPr>
              <a:t>Shift</a:t>
            </a:r>
            <a:r>
              <a:rPr lang="en-US" sz="1400" dirty="0">
                <a:solidFill>
                  <a:srgbClr val="333333"/>
                </a:solidFill>
                <a:latin typeface="Gotham SSm A"/>
              </a:rPr>
              <a:t> key on your keyboard and click </a:t>
            </a:r>
            <a:r>
              <a:rPr lang="en-US" sz="1400" b="1" dirty="0">
                <a:solidFill>
                  <a:srgbClr val="333333"/>
                </a:solidFill>
                <a:latin typeface="Gotham SSm A"/>
              </a:rPr>
              <a:t>Delete</a:t>
            </a:r>
            <a:r>
              <a:rPr lang="en-US" sz="1400" dirty="0">
                <a:solidFill>
                  <a:srgbClr val="333333"/>
                </a:solidFill>
                <a:latin typeface="Gotham SSm A"/>
              </a:rPr>
              <a:t> in the top control bar.</a:t>
            </a:r>
          </a:p>
          <a:p>
            <a:endParaRPr lang="en-US" sz="1400" dirty="0">
              <a:solidFill>
                <a:srgbClr val="333333"/>
              </a:solidFill>
              <a:latin typeface="Gotham SSm A"/>
            </a:endParaRPr>
          </a:p>
          <a:p>
            <a:r>
              <a:rPr lang="en-US" sz="1400" dirty="0">
                <a:solidFill>
                  <a:srgbClr val="333333"/>
                </a:solidFill>
                <a:latin typeface="Gotham SSm A"/>
              </a:rPr>
              <a:t>4. In the confirmation window that appears, click </a:t>
            </a:r>
            <a:r>
              <a:rPr lang="en-US" sz="1400" b="1" dirty="0">
                <a:solidFill>
                  <a:srgbClr val="333333"/>
                </a:solidFill>
                <a:latin typeface="Gotham SSm A"/>
              </a:rPr>
              <a:t>Yes</a:t>
            </a:r>
            <a:r>
              <a:rPr lang="en-US" sz="1400" dirty="0">
                <a:solidFill>
                  <a:srgbClr val="333333"/>
                </a:solidFill>
                <a:latin typeface="Gotham SSm A"/>
              </a:rPr>
              <a:t>. This will move the message to the Recoverable Items folder.</a:t>
            </a:r>
          </a:p>
          <a:p>
            <a:endParaRPr lang="en-US" sz="1400" dirty="0">
              <a:solidFill>
                <a:srgbClr val="333333"/>
              </a:solidFill>
              <a:latin typeface="Gotham SSm A"/>
            </a:endParaRPr>
          </a:p>
          <a:p>
            <a:r>
              <a:rPr lang="en-US" sz="1400" dirty="0"/>
              <a:t>5. Select the </a:t>
            </a:r>
            <a:r>
              <a:rPr lang="en-US" sz="1400" b="1" dirty="0"/>
              <a:t>Folder</a:t>
            </a:r>
            <a:r>
              <a:rPr lang="en-US" sz="1400" dirty="0"/>
              <a:t> tab in the top menu.</a:t>
            </a:r>
          </a:p>
          <a:p>
            <a:endParaRPr lang="en-US" sz="1400" dirty="0"/>
          </a:p>
          <a:p>
            <a:r>
              <a:rPr lang="en-US" sz="1400" dirty="0"/>
              <a:t>6. Click </a:t>
            </a:r>
            <a:r>
              <a:rPr lang="en-US" sz="1400" b="1" dirty="0"/>
              <a:t>Recover Deleted Items</a:t>
            </a:r>
            <a:r>
              <a:rPr lang="en-US" sz="1400" dirty="0"/>
              <a:t>.</a:t>
            </a:r>
          </a:p>
          <a:p>
            <a:endParaRPr lang="en-US" sz="1400" dirty="0"/>
          </a:p>
          <a:p>
            <a:r>
              <a:rPr lang="en-US" sz="1400" dirty="0">
                <a:solidFill>
                  <a:srgbClr val="333333"/>
                </a:solidFill>
                <a:latin typeface="Gotham SSm A"/>
              </a:rPr>
              <a:t>7. In the Recover Deleted Items window, select the message(s) you want to manage.</a:t>
            </a:r>
          </a:p>
          <a:p>
            <a:endParaRPr lang="en-US" sz="1400" dirty="0">
              <a:solidFill>
                <a:srgbClr val="333333"/>
              </a:solidFill>
              <a:latin typeface="Gotham SSm A"/>
            </a:endParaRPr>
          </a:p>
          <a:p>
            <a:r>
              <a:rPr lang="en-US" sz="1400" dirty="0">
                <a:solidFill>
                  <a:srgbClr val="333333"/>
                </a:solidFill>
                <a:latin typeface="Gotham SSm A"/>
              </a:rPr>
              <a:t>8. Select </a:t>
            </a:r>
            <a:r>
              <a:rPr lang="en-US" sz="1400" b="1" dirty="0">
                <a:solidFill>
                  <a:srgbClr val="333333"/>
                </a:solidFill>
                <a:latin typeface="Gotham SSm A"/>
              </a:rPr>
              <a:t>Purge Selected Items</a:t>
            </a:r>
            <a:r>
              <a:rPr lang="en-US" sz="1400" dirty="0">
                <a:solidFill>
                  <a:srgbClr val="333333"/>
                </a:solidFill>
                <a:latin typeface="Gotham SSm A"/>
              </a:rPr>
              <a:t> at the bottom of the window.</a:t>
            </a:r>
          </a:p>
          <a:p>
            <a:endParaRPr lang="en-US" sz="1400" dirty="0">
              <a:solidFill>
                <a:srgbClr val="333333"/>
              </a:solidFill>
              <a:latin typeface="Gotham SSm A"/>
            </a:endParaRPr>
          </a:p>
          <a:p>
            <a:r>
              <a:rPr lang="en-US" sz="1400" dirty="0">
                <a:solidFill>
                  <a:srgbClr val="333333"/>
                </a:solidFill>
                <a:latin typeface="Gotham SSm A"/>
              </a:rPr>
              <a:t>9. Click </a:t>
            </a:r>
            <a:r>
              <a:rPr lang="en-US" sz="1400" b="1" dirty="0">
                <a:solidFill>
                  <a:srgbClr val="333333"/>
                </a:solidFill>
                <a:latin typeface="Gotham SSm A"/>
              </a:rPr>
              <a:t>Ok</a:t>
            </a:r>
          </a:p>
          <a:p>
            <a:endParaRPr lang="en-US" sz="1600" dirty="0"/>
          </a:p>
          <a:p>
            <a:endParaRPr lang="en-US" sz="1600" b="0" i="0" dirty="0">
              <a:solidFill>
                <a:srgbClr val="333333"/>
              </a:solidFill>
              <a:effectLst/>
              <a:latin typeface="Gotham SSm A"/>
            </a:endParaRPr>
          </a:p>
        </p:txBody>
      </p:sp>
      <p:pic>
        <p:nvPicPr>
          <p:cNvPr id="5" name="Picture 4">
            <a:extLst>
              <a:ext uri="{FF2B5EF4-FFF2-40B4-BE49-F238E27FC236}">
                <a16:creationId xmlns:a16="http://schemas.microsoft.com/office/drawing/2014/main" id="{38BE5C4A-E0A2-40F4-B7B8-40674386F44A}"/>
              </a:ext>
            </a:extLst>
          </p:cNvPr>
          <p:cNvPicPr>
            <a:picLocks noChangeAspect="1"/>
          </p:cNvPicPr>
          <p:nvPr/>
        </p:nvPicPr>
        <p:blipFill>
          <a:blip r:embed="rId2"/>
          <a:stretch>
            <a:fillRect/>
          </a:stretch>
        </p:blipFill>
        <p:spPr>
          <a:xfrm>
            <a:off x="9003956" y="1795932"/>
            <a:ext cx="2734962" cy="2026582"/>
          </a:xfrm>
          <a:prstGeom prst="rect">
            <a:avLst/>
          </a:prstGeom>
        </p:spPr>
      </p:pic>
      <p:pic>
        <p:nvPicPr>
          <p:cNvPr id="7" name="Picture 6">
            <a:extLst>
              <a:ext uri="{FF2B5EF4-FFF2-40B4-BE49-F238E27FC236}">
                <a16:creationId xmlns:a16="http://schemas.microsoft.com/office/drawing/2014/main" id="{5E2E6B81-DA45-428B-8932-CA3C3C4BA0B6}"/>
              </a:ext>
            </a:extLst>
          </p:cNvPr>
          <p:cNvPicPr>
            <a:picLocks noChangeAspect="1"/>
          </p:cNvPicPr>
          <p:nvPr/>
        </p:nvPicPr>
        <p:blipFill>
          <a:blip r:embed="rId3"/>
          <a:stretch>
            <a:fillRect/>
          </a:stretch>
        </p:blipFill>
        <p:spPr>
          <a:xfrm>
            <a:off x="8786038" y="3822514"/>
            <a:ext cx="2985833" cy="2026583"/>
          </a:xfrm>
          <a:prstGeom prst="rect">
            <a:avLst/>
          </a:prstGeom>
        </p:spPr>
      </p:pic>
      <p:sp>
        <p:nvSpPr>
          <p:cNvPr id="8" name="Rectangle 7">
            <a:extLst>
              <a:ext uri="{FF2B5EF4-FFF2-40B4-BE49-F238E27FC236}">
                <a16:creationId xmlns:a16="http://schemas.microsoft.com/office/drawing/2014/main" id="{16A8D725-12D4-4ED3-9D8E-3E07C3D039CF}"/>
              </a:ext>
            </a:extLst>
          </p:cNvPr>
          <p:cNvSpPr/>
          <p:nvPr/>
        </p:nvSpPr>
        <p:spPr>
          <a:xfrm>
            <a:off x="331446" y="5881468"/>
            <a:ext cx="4711525" cy="738664"/>
          </a:xfrm>
          <a:prstGeom prst="rect">
            <a:avLst/>
          </a:prstGeom>
        </p:spPr>
        <p:txBody>
          <a:bodyPr wrap="square">
            <a:spAutoFit/>
          </a:bodyPr>
          <a:lstStyle/>
          <a:p>
            <a:r>
              <a:rPr lang="en-US" sz="1400" dirty="0"/>
              <a:t>10. A warning will appear that you are about to permanently delete the selected messages and you will no longer be able to recover them. To proceed, click </a:t>
            </a:r>
            <a:r>
              <a:rPr lang="en-US" sz="1400" b="1" dirty="0"/>
              <a:t>OK</a:t>
            </a:r>
            <a:endParaRPr lang="en-US" sz="1400" b="0" i="0" dirty="0">
              <a:solidFill>
                <a:srgbClr val="333333"/>
              </a:solidFill>
              <a:effectLst/>
              <a:latin typeface="Gotham SSm A"/>
            </a:endParaRPr>
          </a:p>
        </p:txBody>
      </p:sp>
      <p:pic>
        <p:nvPicPr>
          <p:cNvPr id="9" name="Picture 8">
            <a:extLst>
              <a:ext uri="{FF2B5EF4-FFF2-40B4-BE49-F238E27FC236}">
                <a16:creationId xmlns:a16="http://schemas.microsoft.com/office/drawing/2014/main" id="{02CA2D8B-97E7-45F1-BB3E-51BE65E216C4}"/>
              </a:ext>
            </a:extLst>
          </p:cNvPr>
          <p:cNvPicPr>
            <a:picLocks noChangeAspect="1"/>
          </p:cNvPicPr>
          <p:nvPr/>
        </p:nvPicPr>
        <p:blipFill>
          <a:blip r:embed="rId4"/>
          <a:stretch>
            <a:fillRect/>
          </a:stretch>
        </p:blipFill>
        <p:spPr>
          <a:xfrm>
            <a:off x="5281869" y="5881468"/>
            <a:ext cx="4324350" cy="914400"/>
          </a:xfrm>
          <a:prstGeom prst="rect">
            <a:avLst/>
          </a:prstGeom>
        </p:spPr>
      </p:pic>
    </p:spTree>
    <p:extLst>
      <p:ext uri="{BB962C8B-B14F-4D97-AF65-F5344CB8AC3E}">
        <p14:creationId xmlns:p14="http://schemas.microsoft.com/office/powerpoint/2010/main" val="2116670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9CA39-3B1C-4A49-8ABB-3D3B6D3737B2}"/>
              </a:ext>
            </a:extLst>
          </p:cNvPr>
          <p:cNvSpPr>
            <a:spLocks noGrp="1"/>
          </p:cNvSpPr>
          <p:nvPr>
            <p:ph type="title"/>
          </p:nvPr>
        </p:nvSpPr>
        <p:spPr/>
        <p:txBody>
          <a:bodyPr/>
          <a:lstStyle/>
          <a:p>
            <a:r>
              <a:rPr lang="en-US" dirty="0"/>
              <a:t>Social engineering explained</a:t>
            </a:r>
          </a:p>
        </p:txBody>
      </p:sp>
      <p:sp>
        <p:nvSpPr>
          <p:cNvPr id="3" name="Content Placeholder 2">
            <a:extLst>
              <a:ext uri="{FF2B5EF4-FFF2-40B4-BE49-F238E27FC236}">
                <a16:creationId xmlns:a16="http://schemas.microsoft.com/office/drawing/2014/main" id="{BEDC5E4D-F0EC-457E-B8E2-CA62F456E35A}"/>
              </a:ext>
            </a:extLst>
          </p:cNvPr>
          <p:cNvSpPr>
            <a:spLocks noGrp="1"/>
          </p:cNvSpPr>
          <p:nvPr>
            <p:ph idx="1"/>
          </p:nvPr>
        </p:nvSpPr>
        <p:spPr>
          <a:xfrm>
            <a:off x="2797260" y="3781806"/>
            <a:ext cx="6042030" cy="422661"/>
          </a:xfrm>
        </p:spPr>
        <p:txBody>
          <a:bodyPr/>
          <a:lstStyle/>
          <a:p>
            <a:pPr marL="0" indent="0">
              <a:buNone/>
            </a:pPr>
            <a:r>
              <a:rPr lang="en-US" dirty="0"/>
              <a:t>Knowing the red flags can help you avoid becoming a victim.</a:t>
            </a:r>
          </a:p>
        </p:txBody>
      </p:sp>
      <p:pic>
        <p:nvPicPr>
          <p:cNvPr id="5" name="Picture 4">
            <a:extLst>
              <a:ext uri="{FF2B5EF4-FFF2-40B4-BE49-F238E27FC236}">
                <a16:creationId xmlns:a16="http://schemas.microsoft.com/office/drawing/2014/main" id="{BFE7B67E-7977-41A8-8664-5B424E04D54A}"/>
              </a:ext>
            </a:extLst>
          </p:cNvPr>
          <p:cNvPicPr>
            <a:picLocks noChangeAspect="1"/>
          </p:cNvPicPr>
          <p:nvPr/>
        </p:nvPicPr>
        <p:blipFill>
          <a:blip r:embed="rId2"/>
          <a:stretch>
            <a:fillRect/>
          </a:stretch>
        </p:blipFill>
        <p:spPr>
          <a:xfrm>
            <a:off x="119963" y="4245170"/>
            <a:ext cx="5786566" cy="2220522"/>
          </a:xfrm>
          <a:prstGeom prst="rect">
            <a:avLst/>
          </a:prstGeom>
        </p:spPr>
      </p:pic>
      <p:pic>
        <p:nvPicPr>
          <p:cNvPr id="6" name="Picture 5">
            <a:extLst>
              <a:ext uri="{FF2B5EF4-FFF2-40B4-BE49-F238E27FC236}">
                <a16:creationId xmlns:a16="http://schemas.microsoft.com/office/drawing/2014/main" id="{FBCF6B98-1691-487B-BA73-8ED4F9738B01}"/>
              </a:ext>
            </a:extLst>
          </p:cNvPr>
          <p:cNvPicPr>
            <a:picLocks noChangeAspect="1"/>
          </p:cNvPicPr>
          <p:nvPr/>
        </p:nvPicPr>
        <p:blipFill>
          <a:blip r:embed="rId3"/>
          <a:stretch>
            <a:fillRect/>
          </a:stretch>
        </p:blipFill>
        <p:spPr>
          <a:xfrm>
            <a:off x="5906529" y="4326575"/>
            <a:ext cx="6214934" cy="2289713"/>
          </a:xfrm>
          <a:prstGeom prst="rect">
            <a:avLst/>
          </a:prstGeom>
        </p:spPr>
      </p:pic>
      <p:pic>
        <p:nvPicPr>
          <p:cNvPr id="7" name="Picture 6">
            <a:extLst>
              <a:ext uri="{FF2B5EF4-FFF2-40B4-BE49-F238E27FC236}">
                <a16:creationId xmlns:a16="http://schemas.microsoft.com/office/drawing/2014/main" id="{83A4CCD4-FBEB-4A8E-9BBD-0738A3704A85}"/>
              </a:ext>
            </a:extLst>
          </p:cNvPr>
          <p:cNvPicPr>
            <a:picLocks noChangeAspect="1"/>
          </p:cNvPicPr>
          <p:nvPr/>
        </p:nvPicPr>
        <p:blipFill>
          <a:blip r:embed="rId4"/>
          <a:stretch>
            <a:fillRect/>
          </a:stretch>
        </p:blipFill>
        <p:spPr>
          <a:xfrm>
            <a:off x="2752815" y="1969512"/>
            <a:ext cx="6086475" cy="1095375"/>
          </a:xfrm>
          <a:prstGeom prst="rect">
            <a:avLst/>
          </a:prstGeom>
        </p:spPr>
      </p:pic>
    </p:spTree>
    <p:extLst>
      <p:ext uri="{BB962C8B-B14F-4D97-AF65-F5344CB8AC3E}">
        <p14:creationId xmlns:p14="http://schemas.microsoft.com/office/powerpoint/2010/main" val="271044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6E94-A88F-4A3A-9840-E3DC15A0F8B6}"/>
              </a:ext>
            </a:extLst>
          </p:cNvPr>
          <p:cNvSpPr>
            <a:spLocks noGrp="1"/>
          </p:cNvSpPr>
          <p:nvPr>
            <p:ph type="title"/>
          </p:nvPr>
        </p:nvSpPr>
        <p:spPr/>
        <p:txBody>
          <a:bodyPr/>
          <a:lstStyle/>
          <a:p>
            <a:r>
              <a:rPr lang="en-US" dirty="0"/>
              <a:t>Interesting facts</a:t>
            </a:r>
          </a:p>
        </p:txBody>
      </p:sp>
      <p:sp>
        <p:nvSpPr>
          <p:cNvPr id="3" name="Content Placeholder 2">
            <a:extLst>
              <a:ext uri="{FF2B5EF4-FFF2-40B4-BE49-F238E27FC236}">
                <a16:creationId xmlns:a16="http://schemas.microsoft.com/office/drawing/2014/main" id="{971B1CD5-17A3-4E0B-ACD7-E04834FB57E7}"/>
              </a:ext>
            </a:extLst>
          </p:cNvPr>
          <p:cNvSpPr>
            <a:spLocks noGrp="1"/>
          </p:cNvSpPr>
          <p:nvPr>
            <p:ph idx="1"/>
          </p:nvPr>
        </p:nvSpPr>
        <p:spPr>
          <a:xfrm>
            <a:off x="402673" y="1715957"/>
            <a:ext cx="11208136" cy="5142044"/>
          </a:xfrm>
        </p:spPr>
        <p:txBody>
          <a:bodyPr>
            <a:normAutofit/>
          </a:bodyPr>
          <a:lstStyle/>
          <a:p>
            <a:r>
              <a:rPr lang="en-US" dirty="0"/>
              <a:t>Cybercrime is up 600% due to the pandemic</a:t>
            </a:r>
          </a:p>
          <a:p>
            <a:r>
              <a:rPr lang="en-US" dirty="0"/>
              <a:t>98% of cyber attacks rely on social engineering</a:t>
            </a:r>
          </a:p>
          <a:p>
            <a:r>
              <a:rPr lang="en-US" dirty="0"/>
              <a:t>81% of organizations were affected by cybercrime last year</a:t>
            </a:r>
          </a:p>
          <a:p>
            <a:r>
              <a:rPr lang="en-US" dirty="0"/>
              <a:t>Third-party app stores hosts 99% of discoverable mobile malware</a:t>
            </a:r>
          </a:p>
          <a:p>
            <a:r>
              <a:rPr lang="en-US" dirty="0"/>
              <a:t>A malicious hacking attack occurs every 39 seconds</a:t>
            </a:r>
          </a:p>
          <a:p>
            <a:r>
              <a:rPr lang="en-US" dirty="0"/>
              <a:t>80% of all targeted attacks started with phishing scams</a:t>
            </a:r>
          </a:p>
          <a:p>
            <a:r>
              <a:rPr lang="en-US" dirty="0"/>
              <a:t>Higher education particularly vulnerable (transparency, legacy systems)</a:t>
            </a:r>
          </a:p>
          <a:p>
            <a:r>
              <a:rPr lang="en-US" dirty="0"/>
              <a:t>30% education industry users fell for phishing scams</a:t>
            </a:r>
          </a:p>
          <a:p>
            <a:r>
              <a:rPr lang="en-US" dirty="0"/>
              <a:t>94% of malware is delivered via email</a:t>
            </a:r>
          </a:p>
          <a:p>
            <a:r>
              <a:rPr lang="en-US" dirty="0"/>
              <a:t>$17,700 is lost every minute due to phishing attacks</a:t>
            </a:r>
          </a:p>
          <a:p>
            <a:r>
              <a:rPr lang="en-US" dirty="0"/>
              <a:t>60% of breaches involved vulnerabilities for which a patch was available but not applied</a:t>
            </a:r>
          </a:p>
          <a:p>
            <a:endParaRPr lang="en-US" dirty="0"/>
          </a:p>
        </p:txBody>
      </p:sp>
    </p:spTree>
    <p:extLst>
      <p:ext uri="{BB962C8B-B14F-4D97-AF65-F5344CB8AC3E}">
        <p14:creationId xmlns:p14="http://schemas.microsoft.com/office/powerpoint/2010/main" val="3855675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5DE0-482A-4D00-AEA4-1EC6A72EFBEE}"/>
              </a:ext>
            </a:extLst>
          </p:cNvPr>
          <p:cNvSpPr>
            <a:spLocks noGrp="1"/>
          </p:cNvSpPr>
          <p:nvPr>
            <p:ph type="title"/>
          </p:nvPr>
        </p:nvSpPr>
        <p:spPr/>
        <p:txBody>
          <a:bodyPr/>
          <a:lstStyle/>
          <a:p>
            <a:r>
              <a:rPr lang="en-US" dirty="0"/>
              <a:t>Real-life example</a:t>
            </a:r>
          </a:p>
        </p:txBody>
      </p:sp>
      <p:pic>
        <p:nvPicPr>
          <p:cNvPr id="4" name="Picture 3">
            <a:extLst>
              <a:ext uri="{FF2B5EF4-FFF2-40B4-BE49-F238E27FC236}">
                <a16:creationId xmlns:a16="http://schemas.microsoft.com/office/drawing/2014/main" id="{DCDA4C50-1A2D-4510-AEEC-8BBB0A40DF06}"/>
              </a:ext>
            </a:extLst>
          </p:cNvPr>
          <p:cNvPicPr>
            <a:picLocks noChangeAspect="1"/>
          </p:cNvPicPr>
          <p:nvPr/>
        </p:nvPicPr>
        <p:blipFill>
          <a:blip r:embed="rId2"/>
          <a:stretch>
            <a:fillRect/>
          </a:stretch>
        </p:blipFill>
        <p:spPr>
          <a:xfrm>
            <a:off x="5997146" y="38657"/>
            <a:ext cx="6194854" cy="6758023"/>
          </a:xfrm>
          <a:prstGeom prst="rect">
            <a:avLst/>
          </a:prstGeom>
        </p:spPr>
      </p:pic>
      <p:sp>
        <p:nvSpPr>
          <p:cNvPr id="5" name="Rectangle 4">
            <a:extLst>
              <a:ext uri="{FF2B5EF4-FFF2-40B4-BE49-F238E27FC236}">
                <a16:creationId xmlns:a16="http://schemas.microsoft.com/office/drawing/2014/main" id="{831F32B9-B4EF-4D97-9E3C-72703DD635ED}"/>
              </a:ext>
            </a:extLst>
          </p:cNvPr>
          <p:cNvSpPr/>
          <p:nvPr/>
        </p:nvSpPr>
        <p:spPr>
          <a:xfrm>
            <a:off x="494270" y="2149207"/>
            <a:ext cx="5272216" cy="3693319"/>
          </a:xfrm>
          <a:prstGeom prst="rect">
            <a:avLst/>
          </a:prstGeom>
        </p:spPr>
        <p:txBody>
          <a:bodyPr wrap="square">
            <a:spAutoFit/>
          </a:bodyPr>
          <a:lstStyle/>
          <a:p>
            <a:r>
              <a:rPr lang="en-US" dirty="0">
                <a:solidFill>
                  <a:srgbClr val="031E36"/>
                </a:solidFill>
                <a:latin typeface="Roboto" panose="02000000000000000000" pitchFamily="2" charset="0"/>
              </a:rPr>
              <a:t>Oftentimes a social engineer will pose as someone from the IT department, calling a user with a fake problem (i.e. we had a social engineering scam going around and are asking users to reset their passwords). The bad actor offers a temporary solution (reset your credentials and set a temporary password like “1234” for now, then go in and reset it to what you want later). With the person’s username and new temporary password, the engineer gets into the account and resets it to something only they know— and has full access to their account seconds after the call.</a:t>
            </a:r>
            <a:endParaRPr lang="en-US" dirty="0"/>
          </a:p>
        </p:txBody>
      </p:sp>
    </p:spTree>
    <p:extLst>
      <p:ext uri="{BB962C8B-B14F-4D97-AF65-F5344CB8AC3E}">
        <p14:creationId xmlns:p14="http://schemas.microsoft.com/office/powerpoint/2010/main" val="2076998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24D23-47B6-4821-9347-EE598332D0EF}"/>
              </a:ext>
            </a:extLst>
          </p:cNvPr>
          <p:cNvSpPr>
            <a:spLocks noGrp="1"/>
          </p:cNvSpPr>
          <p:nvPr>
            <p:ph type="title"/>
          </p:nvPr>
        </p:nvSpPr>
        <p:spPr/>
        <p:txBody>
          <a:bodyPr/>
          <a:lstStyle/>
          <a:p>
            <a:r>
              <a:rPr lang="en-US" dirty="0"/>
              <a:t>Microsoft 365 phishing scam steals user credentials</a:t>
            </a:r>
          </a:p>
        </p:txBody>
      </p:sp>
      <p:sp>
        <p:nvSpPr>
          <p:cNvPr id="3" name="Content Placeholder 2">
            <a:extLst>
              <a:ext uri="{FF2B5EF4-FFF2-40B4-BE49-F238E27FC236}">
                <a16:creationId xmlns:a16="http://schemas.microsoft.com/office/drawing/2014/main" id="{8F624038-E28C-4CB3-9188-F309E306175A}"/>
              </a:ext>
            </a:extLst>
          </p:cNvPr>
          <p:cNvSpPr>
            <a:spLocks noGrp="1"/>
          </p:cNvSpPr>
          <p:nvPr>
            <p:ph idx="1"/>
          </p:nvPr>
        </p:nvSpPr>
        <p:spPr>
          <a:xfrm>
            <a:off x="581192" y="2180496"/>
            <a:ext cx="11207154" cy="4286207"/>
          </a:xfrm>
        </p:spPr>
        <p:txBody>
          <a:bodyPr>
            <a:normAutofit fontScale="92500" lnSpcReduction="10000"/>
          </a:bodyPr>
          <a:lstStyle/>
          <a:p>
            <a:r>
              <a:rPr lang="en-US" dirty="0"/>
              <a:t>In April 2021, security researchers </a:t>
            </a:r>
            <a:r>
              <a:rPr lang="en-US" dirty="0">
                <a:hlinkClick r:id="rId2"/>
              </a:rPr>
              <a:t>discovered</a:t>
            </a:r>
            <a:r>
              <a:rPr lang="en-US" dirty="0"/>
              <a:t> a Business Email Compromise (</a:t>
            </a:r>
            <a:r>
              <a:rPr lang="en-US" dirty="0">
                <a:hlinkClick r:id="rId3"/>
              </a:rPr>
              <a:t>BEC</a:t>
            </a:r>
            <a:r>
              <a:rPr lang="en-US" dirty="0"/>
              <a:t>) scam that tricks the recipient into installing malicious code on their device.</a:t>
            </a:r>
          </a:p>
          <a:p>
            <a:endParaRPr lang="en-US" dirty="0"/>
          </a:p>
          <a:p>
            <a:r>
              <a:rPr lang="en-US" dirty="0"/>
              <a:t>Here’s how the attack works. </a:t>
            </a:r>
          </a:p>
          <a:p>
            <a:pPr lvl="1"/>
            <a:r>
              <a:rPr lang="en-US" dirty="0"/>
              <a:t>The target receives a blank email with a subject line about a “price revision.” The email contains an attachment that looks like an Excel spreadsheet file (.xlsx). However, </a:t>
            </a:r>
            <a:r>
              <a:rPr lang="en-US" b="1" dirty="0"/>
              <a:t>the “spreadsheet” is actually a .html file in disguise.</a:t>
            </a:r>
            <a:endParaRPr lang="en-US" dirty="0"/>
          </a:p>
          <a:p>
            <a:pPr lvl="1"/>
            <a:r>
              <a:rPr lang="en-US" dirty="0"/>
              <a:t>Upon opening the (disguised) .html file, the target is directed to a website containing malicious code. The code triggers a pop-up notification, telling the user they’ve been logged out of Microsoft 365, and </a:t>
            </a:r>
            <a:r>
              <a:rPr lang="en-US" b="1" dirty="0"/>
              <a:t>inviting them to re-enter their login credentials.</a:t>
            </a:r>
            <a:endParaRPr lang="en-US" dirty="0"/>
          </a:p>
          <a:p>
            <a:pPr lvl="1"/>
            <a:r>
              <a:rPr lang="en-US" dirty="0"/>
              <a:t>You can guess what happens next—the fraudulent web form </a:t>
            </a:r>
            <a:r>
              <a:rPr lang="en-US" b="1" dirty="0"/>
              <a:t>sends the user’s credentials off to the cybercriminals</a:t>
            </a:r>
            <a:r>
              <a:rPr lang="en-US" dirty="0"/>
              <a:t> running the scam. </a:t>
            </a:r>
          </a:p>
          <a:p>
            <a:pPr lvl="1"/>
            <a:endParaRPr lang="en-US" dirty="0"/>
          </a:p>
          <a:p>
            <a:r>
              <a:rPr lang="en-US" dirty="0"/>
              <a:t>This type of phishing—which relies on human error combined with weak defenses—has thrived during the pandemic.</a:t>
            </a:r>
          </a:p>
          <a:p>
            <a:r>
              <a:rPr lang="en-US" dirty="0"/>
              <a:t>Phishing rates doubled in 2020, according to the latest </a:t>
            </a:r>
            <a:r>
              <a:rPr lang="en-US" dirty="0">
                <a:hlinkClick r:id="rId4"/>
              </a:rPr>
              <a:t>FBI</a:t>
            </a:r>
            <a:r>
              <a:rPr lang="en-US" dirty="0"/>
              <a:t> data</a:t>
            </a:r>
          </a:p>
          <a:p>
            <a:endParaRPr lang="en-US" dirty="0"/>
          </a:p>
        </p:txBody>
      </p:sp>
    </p:spTree>
    <p:extLst>
      <p:ext uri="{BB962C8B-B14F-4D97-AF65-F5344CB8AC3E}">
        <p14:creationId xmlns:p14="http://schemas.microsoft.com/office/powerpoint/2010/main" val="10325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C049-1BBA-4454-BDD4-F75531F5302F}"/>
              </a:ext>
            </a:extLst>
          </p:cNvPr>
          <p:cNvSpPr>
            <a:spLocks noGrp="1"/>
          </p:cNvSpPr>
          <p:nvPr>
            <p:ph type="title"/>
          </p:nvPr>
        </p:nvSpPr>
        <p:spPr/>
        <p:txBody>
          <a:bodyPr/>
          <a:lstStyle/>
          <a:p>
            <a:r>
              <a:rPr lang="en-US" dirty="0"/>
              <a:t>5 ways to outsmart a social engineer</a:t>
            </a:r>
          </a:p>
        </p:txBody>
      </p:sp>
      <p:sp>
        <p:nvSpPr>
          <p:cNvPr id="3" name="Content Placeholder 2">
            <a:extLst>
              <a:ext uri="{FF2B5EF4-FFF2-40B4-BE49-F238E27FC236}">
                <a16:creationId xmlns:a16="http://schemas.microsoft.com/office/drawing/2014/main" id="{00222183-87CB-4ACE-B63B-2B13C7BC471E}"/>
              </a:ext>
            </a:extLst>
          </p:cNvPr>
          <p:cNvSpPr>
            <a:spLocks noGrp="1"/>
          </p:cNvSpPr>
          <p:nvPr>
            <p:ph idx="1"/>
          </p:nvPr>
        </p:nvSpPr>
        <p:spPr>
          <a:xfrm>
            <a:off x="498814" y="1887333"/>
            <a:ext cx="11029615" cy="2613926"/>
          </a:xfrm>
        </p:spPr>
        <p:txBody>
          <a:bodyPr/>
          <a:lstStyle/>
          <a:p>
            <a:r>
              <a:rPr lang="en-US" sz="2000" dirty="0"/>
              <a:t>Don’t take things at Face Value</a:t>
            </a:r>
          </a:p>
          <a:p>
            <a:r>
              <a:rPr lang="en-US" sz="2000" dirty="0"/>
              <a:t>Ask Questions</a:t>
            </a:r>
          </a:p>
          <a:p>
            <a:r>
              <a:rPr lang="en-US" sz="2000" dirty="0"/>
              <a:t>Do your own Due Diligence</a:t>
            </a:r>
          </a:p>
          <a:p>
            <a:r>
              <a:rPr lang="en-US" sz="2000" dirty="0"/>
              <a:t>Don’t be afraid to say ‘No’</a:t>
            </a:r>
          </a:p>
          <a:p>
            <a:r>
              <a:rPr lang="en-US" sz="2000" dirty="0"/>
              <a:t>Allow yourself to be a little paranoid</a:t>
            </a:r>
          </a:p>
          <a:p>
            <a:endParaRPr lang="en-US" dirty="0"/>
          </a:p>
        </p:txBody>
      </p:sp>
      <p:sp>
        <p:nvSpPr>
          <p:cNvPr id="4" name="Rectangle 3">
            <a:extLst>
              <a:ext uri="{FF2B5EF4-FFF2-40B4-BE49-F238E27FC236}">
                <a16:creationId xmlns:a16="http://schemas.microsoft.com/office/drawing/2014/main" id="{2ADDF4C2-325A-49A3-9BD9-6A9CC7E97E0E}"/>
              </a:ext>
            </a:extLst>
          </p:cNvPr>
          <p:cNvSpPr/>
          <p:nvPr/>
        </p:nvSpPr>
        <p:spPr>
          <a:xfrm>
            <a:off x="3266021" y="5193059"/>
            <a:ext cx="5050357" cy="369332"/>
          </a:xfrm>
          <a:prstGeom prst="rect">
            <a:avLst/>
          </a:prstGeom>
        </p:spPr>
        <p:txBody>
          <a:bodyPr wrap="none">
            <a:spAutoFit/>
          </a:bodyPr>
          <a:lstStyle/>
          <a:p>
            <a:r>
              <a:rPr lang="en-US" dirty="0">
                <a:hlinkClick r:id="rId2"/>
              </a:rPr>
              <a:t>https://www.youtube.com/watch?v=PWVN3Rq4gzw</a:t>
            </a:r>
            <a:endParaRPr lang="en-US" dirty="0"/>
          </a:p>
        </p:txBody>
      </p:sp>
    </p:spTree>
    <p:extLst>
      <p:ext uri="{BB962C8B-B14F-4D97-AF65-F5344CB8AC3E}">
        <p14:creationId xmlns:p14="http://schemas.microsoft.com/office/powerpoint/2010/main" val="521525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a:bodyPr>
          <a:lstStyle/>
          <a:p>
            <a:r>
              <a:rPr lang="en-US" dirty="0">
                <a:solidFill>
                  <a:srgbClr val="FFFFFF"/>
                </a:solidFill>
              </a:rPr>
              <a:t>Questions?</a:t>
            </a:r>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Tree>
    <p:extLst>
      <p:ext uri="{BB962C8B-B14F-4D97-AF65-F5344CB8AC3E}">
        <p14:creationId xmlns:p14="http://schemas.microsoft.com/office/powerpoint/2010/main" val="350134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C049-1BBA-4454-BDD4-F75531F5302F}"/>
              </a:ext>
            </a:extLst>
          </p:cNvPr>
          <p:cNvSpPr>
            <a:spLocks noGrp="1"/>
          </p:cNvSpPr>
          <p:nvPr>
            <p:ph type="title"/>
          </p:nvPr>
        </p:nvSpPr>
        <p:spPr/>
        <p:txBody>
          <a:bodyPr/>
          <a:lstStyle/>
          <a:p>
            <a:r>
              <a:rPr lang="en-US" dirty="0"/>
              <a:t>HOW TO FIND YOUR TRAINING?</a:t>
            </a:r>
          </a:p>
        </p:txBody>
      </p:sp>
      <p:sp>
        <p:nvSpPr>
          <p:cNvPr id="3" name="Content Placeholder 2">
            <a:extLst>
              <a:ext uri="{FF2B5EF4-FFF2-40B4-BE49-F238E27FC236}">
                <a16:creationId xmlns:a16="http://schemas.microsoft.com/office/drawing/2014/main" id="{00222183-87CB-4ACE-B63B-2B13C7BC471E}"/>
              </a:ext>
            </a:extLst>
          </p:cNvPr>
          <p:cNvSpPr>
            <a:spLocks noGrp="1"/>
          </p:cNvSpPr>
          <p:nvPr>
            <p:ph idx="1"/>
          </p:nvPr>
        </p:nvSpPr>
        <p:spPr>
          <a:xfrm>
            <a:off x="498814" y="1887333"/>
            <a:ext cx="11029615" cy="1541667"/>
          </a:xfrm>
        </p:spPr>
        <p:txBody>
          <a:bodyPr/>
          <a:lstStyle/>
          <a:p>
            <a:r>
              <a:rPr lang="en-US" sz="2000" dirty="0"/>
              <a:t>Log into MyTVCC</a:t>
            </a:r>
          </a:p>
          <a:p>
            <a:r>
              <a:rPr lang="en-US" sz="2000" dirty="0"/>
              <a:t>Click “Help”</a:t>
            </a:r>
          </a:p>
          <a:p>
            <a:r>
              <a:rPr lang="en-US" sz="2000" dirty="0"/>
              <a:t>Click “Training Resources”</a:t>
            </a:r>
          </a:p>
        </p:txBody>
      </p:sp>
      <p:pic>
        <p:nvPicPr>
          <p:cNvPr id="5" name="Picture 4">
            <a:extLst>
              <a:ext uri="{FF2B5EF4-FFF2-40B4-BE49-F238E27FC236}">
                <a16:creationId xmlns:a16="http://schemas.microsoft.com/office/drawing/2014/main" id="{BE214E55-EE1F-4C9D-8EDC-5D5CC782AA46}"/>
              </a:ext>
            </a:extLst>
          </p:cNvPr>
          <p:cNvPicPr>
            <a:picLocks noChangeAspect="1"/>
          </p:cNvPicPr>
          <p:nvPr/>
        </p:nvPicPr>
        <p:blipFill rotWithShape="1">
          <a:blip r:embed="rId2"/>
          <a:srcRect b="12586"/>
          <a:stretch/>
        </p:blipFill>
        <p:spPr>
          <a:xfrm>
            <a:off x="3717660" y="1827227"/>
            <a:ext cx="7614261" cy="4548859"/>
          </a:xfrm>
          <a:prstGeom prst="rect">
            <a:avLst/>
          </a:prstGeom>
        </p:spPr>
      </p:pic>
    </p:spTree>
    <p:extLst>
      <p:ext uri="{BB962C8B-B14F-4D97-AF65-F5344CB8AC3E}">
        <p14:creationId xmlns:p14="http://schemas.microsoft.com/office/powerpoint/2010/main" val="154473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C049-1BBA-4454-BDD4-F75531F5302F}"/>
              </a:ext>
            </a:extLst>
          </p:cNvPr>
          <p:cNvSpPr>
            <a:spLocks noGrp="1"/>
          </p:cNvSpPr>
          <p:nvPr>
            <p:ph type="title"/>
          </p:nvPr>
        </p:nvSpPr>
        <p:spPr/>
        <p:txBody>
          <a:bodyPr/>
          <a:lstStyle/>
          <a:p>
            <a:r>
              <a:rPr lang="en-US" dirty="0"/>
              <a:t>TRAINING resources</a:t>
            </a:r>
          </a:p>
        </p:txBody>
      </p:sp>
      <p:pic>
        <p:nvPicPr>
          <p:cNvPr id="7" name="Content Placeholder 4">
            <a:extLst>
              <a:ext uri="{FF2B5EF4-FFF2-40B4-BE49-F238E27FC236}">
                <a16:creationId xmlns:a16="http://schemas.microsoft.com/office/drawing/2014/main" id="{C255FD1C-F165-4306-9A73-47663C2E10BF}"/>
              </a:ext>
            </a:extLst>
          </p:cNvPr>
          <p:cNvPicPr>
            <a:picLocks noGrp="1" noChangeAspect="1"/>
          </p:cNvPicPr>
          <p:nvPr>
            <p:ph idx="1"/>
          </p:nvPr>
        </p:nvPicPr>
        <p:blipFill rotWithShape="1">
          <a:blip r:embed="rId2"/>
          <a:srcRect b="2157"/>
          <a:stretch/>
        </p:blipFill>
        <p:spPr>
          <a:xfrm>
            <a:off x="681707" y="1823614"/>
            <a:ext cx="10828585" cy="4950812"/>
          </a:xfrm>
        </p:spPr>
      </p:pic>
    </p:spTree>
    <p:extLst>
      <p:ext uri="{BB962C8B-B14F-4D97-AF65-F5344CB8AC3E}">
        <p14:creationId xmlns:p14="http://schemas.microsoft.com/office/powerpoint/2010/main" val="58534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C049-1BBA-4454-BDD4-F75531F5302F}"/>
              </a:ext>
            </a:extLst>
          </p:cNvPr>
          <p:cNvSpPr>
            <a:spLocks noGrp="1"/>
          </p:cNvSpPr>
          <p:nvPr>
            <p:ph type="title"/>
          </p:nvPr>
        </p:nvSpPr>
        <p:spPr/>
        <p:txBody>
          <a:bodyPr/>
          <a:lstStyle/>
          <a:p>
            <a:r>
              <a:rPr lang="en-US" dirty="0"/>
              <a:t>TRAINING resources</a:t>
            </a:r>
          </a:p>
        </p:txBody>
      </p:sp>
      <p:pic>
        <p:nvPicPr>
          <p:cNvPr id="8" name="Picture 7">
            <a:extLst>
              <a:ext uri="{FF2B5EF4-FFF2-40B4-BE49-F238E27FC236}">
                <a16:creationId xmlns:a16="http://schemas.microsoft.com/office/drawing/2014/main" id="{613A8F40-A1C0-4879-87F8-440CC57B5949}"/>
              </a:ext>
            </a:extLst>
          </p:cNvPr>
          <p:cNvPicPr>
            <a:picLocks noChangeAspect="1"/>
          </p:cNvPicPr>
          <p:nvPr/>
        </p:nvPicPr>
        <p:blipFill>
          <a:blip r:embed="rId2"/>
          <a:stretch>
            <a:fillRect/>
          </a:stretch>
        </p:blipFill>
        <p:spPr>
          <a:xfrm>
            <a:off x="1234081" y="1715956"/>
            <a:ext cx="9586316" cy="5142044"/>
          </a:xfrm>
          <a:prstGeom prst="rect">
            <a:avLst/>
          </a:prstGeom>
        </p:spPr>
      </p:pic>
    </p:spTree>
    <p:extLst>
      <p:ext uri="{BB962C8B-B14F-4D97-AF65-F5344CB8AC3E}">
        <p14:creationId xmlns:p14="http://schemas.microsoft.com/office/powerpoint/2010/main" val="403562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F442-2B07-4D30-A802-E17D0544F69F}"/>
              </a:ext>
            </a:extLst>
          </p:cNvPr>
          <p:cNvSpPr>
            <a:spLocks noGrp="1"/>
          </p:cNvSpPr>
          <p:nvPr>
            <p:ph type="title"/>
          </p:nvPr>
        </p:nvSpPr>
        <p:spPr/>
        <p:txBody>
          <a:bodyPr/>
          <a:lstStyle/>
          <a:p>
            <a:r>
              <a:rPr lang="en-US" dirty="0" err="1"/>
              <a:t>Tvcc</a:t>
            </a:r>
            <a:r>
              <a:rPr lang="en-US" dirty="0"/>
              <a:t> best practices reminders</a:t>
            </a:r>
          </a:p>
        </p:txBody>
      </p:sp>
      <p:sp>
        <p:nvSpPr>
          <p:cNvPr id="3" name="Content Placeholder 2">
            <a:extLst>
              <a:ext uri="{FF2B5EF4-FFF2-40B4-BE49-F238E27FC236}">
                <a16:creationId xmlns:a16="http://schemas.microsoft.com/office/drawing/2014/main" id="{17B3AF2E-2324-422A-85D9-A0195D3AE87C}"/>
              </a:ext>
            </a:extLst>
          </p:cNvPr>
          <p:cNvSpPr>
            <a:spLocks noGrp="1"/>
          </p:cNvSpPr>
          <p:nvPr>
            <p:ph idx="1"/>
          </p:nvPr>
        </p:nvSpPr>
        <p:spPr>
          <a:xfrm>
            <a:off x="581193" y="1715956"/>
            <a:ext cx="11029615" cy="4800174"/>
          </a:xfrm>
        </p:spPr>
        <p:txBody>
          <a:bodyPr/>
          <a:lstStyle/>
          <a:p>
            <a:r>
              <a:rPr lang="en-US" dirty="0"/>
              <a:t>Lock your computer when you step away (       + L), virtually and physically</a:t>
            </a:r>
          </a:p>
          <a:p>
            <a:r>
              <a:rPr lang="en-US" dirty="0"/>
              <a:t>Do not save your passwords in the browser (use a password vault with a completely different password than anything else)</a:t>
            </a:r>
          </a:p>
          <a:p>
            <a:r>
              <a:rPr lang="en-US" dirty="0"/>
              <a:t>Keep your system up to date</a:t>
            </a:r>
          </a:p>
          <a:p>
            <a:r>
              <a:rPr lang="en-US" dirty="0"/>
              <a:t>Make backups </a:t>
            </a:r>
          </a:p>
          <a:p>
            <a:r>
              <a:rPr lang="en-US" dirty="0"/>
              <a:t>Use multi-factor authentication (MFA)</a:t>
            </a:r>
          </a:p>
          <a:p>
            <a:r>
              <a:rPr lang="en-US" dirty="0"/>
              <a:t>Encrypt your data and protect personal information</a:t>
            </a:r>
          </a:p>
          <a:p>
            <a:r>
              <a:rPr lang="en-US" dirty="0"/>
              <a:t>Use Virtual Private Network (VPN) or View for remote access</a:t>
            </a:r>
          </a:p>
          <a:p>
            <a:r>
              <a:rPr lang="en-US" dirty="0"/>
              <a:t>Limit activities on public </a:t>
            </a:r>
            <a:r>
              <a:rPr lang="en-US" dirty="0" err="1"/>
              <a:t>WiFi</a:t>
            </a:r>
            <a:endParaRPr lang="en-US" dirty="0"/>
          </a:p>
          <a:p>
            <a:r>
              <a:rPr lang="en-US" dirty="0"/>
              <a:t>Slow down and evaluate emails carefully</a:t>
            </a:r>
          </a:p>
          <a:p>
            <a:endParaRPr lang="en-US" dirty="0"/>
          </a:p>
        </p:txBody>
      </p:sp>
      <p:pic>
        <p:nvPicPr>
          <p:cNvPr id="4" name="Picture 3">
            <a:extLst>
              <a:ext uri="{FF2B5EF4-FFF2-40B4-BE49-F238E27FC236}">
                <a16:creationId xmlns:a16="http://schemas.microsoft.com/office/drawing/2014/main" id="{97EAD541-5AC3-473B-86D7-B3E1533E77BE}"/>
              </a:ext>
            </a:extLst>
          </p:cNvPr>
          <p:cNvPicPr>
            <a:picLocks noChangeAspect="1"/>
          </p:cNvPicPr>
          <p:nvPr/>
        </p:nvPicPr>
        <p:blipFill>
          <a:blip r:embed="rId2"/>
          <a:stretch>
            <a:fillRect/>
          </a:stretch>
        </p:blipFill>
        <p:spPr>
          <a:xfrm>
            <a:off x="5045675" y="2005914"/>
            <a:ext cx="304800" cy="304800"/>
          </a:xfrm>
          <a:prstGeom prst="rect">
            <a:avLst/>
          </a:prstGeom>
        </p:spPr>
      </p:pic>
    </p:spTree>
    <p:extLst>
      <p:ext uri="{BB962C8B-B14F-4D97-AF65-F5344CB8AC3E}">
        <p14:creationId xmlns:p14="http://schemas.microsoft.com/office/powerpoint/2010/main" val="202493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C1DB-8747-4B52-94F0-76BE5452AC45}"/>
              </a:ext>
            </a:extLst>
          </p:cNvPr>
          <p:cNvSpPr>
            <a:spLocks noGrp="1"/>
          </p:cNvSpPr>
          <p:nvPr>
            <p:ph type="title"/>
          </p:nvPr>
        </p:nvSpPr>
        <p:spPr/>
        <p:txBody>
          <a:bodyPr/>
          <a:lstStyle/>
          <a:p>
            <a:r>
              <a:rPr lang="en-US" dirty="0"/>
              <a:t>Cortex / anti-virus software</a:t>
            </a:r>
          </a:p>
        </p:txBody>
      </p:sp>
      <p:pic>
        <p:nvPicPr>
          <p:cNvPr id="6" name="Picture 5">
            <a:extLst>
              <a:ext uri="{FF2B5EF4-FFF2-40B4-BE49-F238E27FC236}">
                <a16:creationId xmlns:a16="http://schemas.microsoft.com/office/drawing/2014/main" id="{2C5E9793-5AE0-4255-9473-B3C3C01C845B}"/>
              </a:ext>
            </a:extLst>
          </p:cNvPr>
          <p:cNvPicPr>
            <a:picLocks noChangeAspect="1"/>
          </p:cNvPicPr>
          <p:nvPr/>
        </p:nvPicPr>
        <p:blipFill>
          <a:blip r:embed="rId2"/>
          <a:stretch>
            <a:fillRect/>
          </a:stretch>
        </p:blipFill>
        <p:spPr>
          <a:xfrm>
            <a:off x="1418055" y="3124070"/>
            <a:ext cx="2914650" cy="2257425"/>
          </a:xfrm>
          <a:prstGeom prst="rect">
            <a:avLst/>
          </a:prstGeom>
        </p:spPr>
      </p:pic>
      <p:pic>
        <p:nvPicPr>
          <p:cNvPr id="7" name="Picture 6">
            <a:extLst>
              <a:ext uri="{FF2B5EF4-FFF2-40B4-BE49-F238E27FC236}">
                <a16:creationId xmlns:a16="http://schemas.microsoft.com/office/drawing/2014/main" id="{C05D13FA-3281-4110-B754-D08D96537C29}"/>
              </a:ext>
            </a:extLst>
          </p:cNvPr>
          <p:cNvPicPr>
            <a:picLocks noChangeAspect="1"/>
          </p:cNvPicPr>
          <p:nvPr/>
        </p:nvPicPr>
        <p:blipFill>
          <a:blip r:embed="rId3"/>
          <a:stretch>
            <a:fillRect/>
          </a:stretch>
        </p:blipFill>
        <p:spPr>
          <a:xfrm>
            <a:off x="5419131" y="2972350"/>
            <a:ext cx="5247120" cy="3118711"/>
          </a:xfrm>
          <a:prstGeom prst="rect">
            <a:avLst/>
          </a:prstGeom>
        </p:spPr>
      </p:pic>
      <p:sp>
        <p:nvSpPr>
          <p:cNvPr id="8" name="Rectangle 7">
            <a:extLst>
              <a:ext uri="{FF2B5EF4-FFF2-40B4-BE49-F238E27FC236}">
                <a16:creationId xmlns:a16="http://schemas.microsoft.com/office/drawing/2014/main" id="{716E044A-96F9-4FE7-896C-A5A99AEBBD9A}"/>
              </a:ext>
            </a:extLst>
          </p:cNvPr>
          <p:cNvSpPr/>
          <p:nvPr/>
        </p:nvSpPr>
        <p:spPr>
          <a:xfrm>
            <a:off x="561526" y="1958348"/>
            <a:ext cx="971522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“Check-in” with Cortex XDR</a:t>
            </a:r>
          </a:p>
        </p:txBody>
      </p:sp>
    </p:spTree>
    <p:extLst>
      <p:ext uri="{BB962C8B-B14F-4D97-AF65-F5344CB8AC3E}">
        <p14:creationId xmlns:p14="http://schemas.microsoft.com/office/powerpoint/2010/main" val="210023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B5DE-ED25-4E80-9B1C-E60D371207D5}"/>
              </a:ext>
            </a:extLst>
          </p:cNvPr>
          <p:cNvSpPr>
            <a:spLocks noGrp="1"/>
          </p:cNvSpPr>
          <p:nvPr>
            <p:ph type="title"/>
          </p:nvPr>
        </p:nvSpPr>
        <p:spPr/>
        <p:txBody>
          <a:bodyPr/>
          <a:lstStyle/>
          <a:p>
            <a:r>
              <a:rPr lang="en-US" dirty="0"/>
              <a:t>Keep your system up to date</a:t>
            </a:r>
          </a:p>
        </p:txBody>
      </p:sp>
      <p:pic>
        <p:nvPicPr>
          <p:cNvPr id="5" name="Content Placeholder 4">
            <a:extLst>
              <a:ext uri="{FF2B5EF4-FFF2-40B4-BE49-F238E27FC236}">
                <a16:creationId xmlns:a16="http://schemas.microsoft.com/office/drawing/2014/main" id="{A0610F15-73DD-4D12-B94A-5B022C0D510B}"/>
              </a:ext>
            </a:extLst>
          </p:cNvPr>
          <p:cNvPicPr>
            <a:picLocks noGrp="1" noChangeAspect="1"/>
          </p:cNvPicPr>
          <p:nvPr>
            <p:ph idx="1"/>
          </p:nvPr>
        </p:nvPicPr>
        <p:blipFill>
          <a:blip r:embed="rId2"/>
          <a:stretch>
            <a:fillRect/>
          </a:stretch>
        </p:blipFill>
        <p:spPr>
          <a:xfrm>
            <a:off x="766231" y="2776654"/>
            <a:ext cx="2273417" cy="2571882"/>
          </a:xfrm>
        </p:spPr>
      </p:pic>
      <p:sp>
        <p:nvSpPr>
          <p:cNvPr id="6" name="TextBox 5">
            <a:extLst>
              <a:ext uri="{FF2B5EF4-FFF2-40B4-BE49-F238E27FC236}">
                <a16:creationId xmlns:a16="http://schemas.microsoft.com/office/drawing/2014/main" id="{06615104-F4D9-40A5-8731-2541527BD3F0}"/>
              </a:ext>
            </a:extLst>
          </p:cNvPr>
          <p:cNvSpPr txBox="1"/>
          <p:nvPr/>
        </p:nvSpPr>
        <p:spPr>
          <a:xfrm>
            <a:off x="683741" y="2059459"/>
            <a:ext cx="2792513" cy="646331"/>
          </a:xfrm>
          <a:prstGeom prst="rect">
            <a:avLst/>
          </a:prstGeom>
          <a:noFill/>
        </p:spPr>
        <p:txBody>
          <a:bodyPr wrap="square" rtlCol="0">
            <a:spAutoFit/>
          </a:bodyPr>
          <a:lstStyle/>
          <a:p>
            <a:r>
              <a:rPr lang="en-US" dirty="0"/>
              <a:t>Look for updates when you shutdown or restart.</a:t>
            </a:r>
          </a:p>
        </p:txBody>
      </p:sp>
      <p:pic>
        <p:nvPicPr>
          <p:cNvPr id="7" name="Picture 6">
            <a:extLst>
              <a:ext uri="{FF2B5EF4-FFF2-40B4-BE49-F238E27FC236}">
                <a16:creationId xmlns:a16="http://schemas.microsoft.com/office/drawing/2014/main" id="{0D9813EA-8AC2-4CD1-8616-3F7723CF511B}"/>
              </a:ext>
            </a:extLst>
          </p:cNvPr>
          <p:cNvPicPr>
            <a:picLocks noChangeAspect="1"/>
          </p:cNvPicPr>
          <p:nvPr/>
        </p:nvPicPr>
        <p:blipFill>
          <a:blip r:embed="rId3"/>
          <a:stretch>
            <a:fillRect/>
          </a:stretch>
        </p:blipFill>
        <p:spPr>
          <a:xfrm>
            <a:off x="3968064" y="2296215"/>
            <a:ext cx="7353300" cy="819150"/>
          </a:xfrm>
          <a:prstGeom prst="rect">
            <a:avLst/>
          </a:prstGeom>
        </p:spPr>
      </p:pic>
      <p:pic>
        <p:nvPicPr>
          <p:cNvPr id="1026" name="Picture 2" descr="How to check for updates on Windows 10   1">
            <a:extLst>
              <a:ext uri="{FF2B5EF4-FFF2-40B4-BE49-F238E27FC236}">
                <a16:creationId xmlns:a16="http://schemas.microsoft.com/office/drawing/2014/main" id="{CCF8D2D5-6B30-419B-8E70-A868C519E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634" y="3324225"/>
            <a:ext cx="66675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8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183E-186B-438E-8985-C37517853765}"/>
              </a:ext>
            </a:extLst>
          </p:cNvPr>
          <p:cNvSpPr>
            <a:spLocks noGrp="1"/>
          </p:cNvSpPr>
          <p:nvPr>
            <p:ph type="title"/>
          </p:nvPr>
        </p:nvSpPr>
        <p:spPr/>
        <p:txBody>
          <a:bodyPr/>
          <a:lstStyle/>
          <a:p>
            <a:r>
              <a:rPr lang="en-US" dirty="0"/>
              <a:t>passwords</a:t>
            </a:r>
          </a:p>
        </p:txBody>
      </p:sp>
      <p:pic>
        <p:nvPicPr>
          <p:cNvPr id="10" name="Picture 9">
            <a:extLst>
              <a:ext uri="{FF2B5EF4-FFF2-40B4-BE49-F238E27FC236}">
                <a16:creationId xmlns:a16="http://schemas.microsoft.com/office/drawing/2014/main" id="{C799A75E-D294-4BF9-8247-088DC834293C}"/>
              </a:ext>
            </a:extLst>
          </p:cNvPr>
          <p:cNvPicPr>
            <a:picLocks noChangeAspect="1"/>
          </p:cNvPicPr>
          <p:nvPr/>
        </p:nvPicPr>
        <p:blipFill>
          <a:blip r:embed="rId2"/>
          <a:stretch>
            <a:fillRect/>
          </a:stretch>
        </p:blipFill>
        <p:spPr>
          <a:xfrm>
            <a:off x="2636108" y="5252908"/>
            <a:ext cx="6362700" cy="1514475"/>
          </a:xfrm>
          <a:prstGeom prst="rect">
            <a:avLst/>
          </a:prstGeom>
        </p:spPr>
      </p:pic>
      <p:sp>
        <p:nvSpPr>
          <p:cNvPr id="11" name="TextBox 10">
            <a:extLst>
              <a:ext uri="{FF2B5EF4-FFF2-40B4-BE49-F238E27FC236}">
                <a16:creationId xmlns:a16="http://schemas.microsoft.com/office/drawing/2014/main" id="{8C102D19-2A11-47D8-81DD-0E65D4E7264C}"/>
              </a:ext>
            </a:extLst>
          </p:cNvPr>
          <p:cNvSpPr txBox="1"/>
          <p:nvPr/>
        </p:nvSpPr>
        <p:spPr>
          <a:xfrm>
            <a:off x="3551088" y="4498692"/>
            <a:ext cx="5206314" cy="646331"/>
          </a:xfrm>
          <a:prstGeom prst="rect">
            <a:avLst/>
          </a:prstGeom>
          <a:noFill/>
        </p:spPr>
        <p:txBody>
          <a:bodyPr wrap="square" rtlCol="0">
            <a:spAutoFit/>
          </a:bodyPr>
          <a:lstStyle/>
          <a:p>
            <a:r>
              <a:rPr lang="en-US" sz="3600" dirty="0"/>
              <a:t>Use a password vault</a:t>
            </a:r>
          </a:p>
        </p:txBody>
      </p:sp>
      <p:pic>
        <p:nvPicPr>
          <p:cNvPr id="12" name="Picture 11">
            <a:extLst>
              <a:ext uri="{FF2B5EF4-FFF2-40B4-BE49-F238E27FC236}">
                <a16:creationId xmlns:a16="http://schemas.microsoft.com/office/drawing/2014/main" id="{CCAF8F45-5920-4A17-8764-8DD47226B12C}"/>
              </a:ext>
            </a:extLst>
          </p:cNvPr>
          <p:cNvPicPr>
            <a:picLocks noChangeAspect="1"/>
          </p:cNvPicPr>
          <p:nvPr/>
        </p:nvPicPr>
        <p:blipFill>
          <a:blip r:embed="rId3"/>
          <a:stretch>
            <a:fillRect/>
          </a:stretch>
        </p:blipFill>
        <p:spPr>
          <a:xfrm>
            <a:off x="0" y="1809568"/>
            <a:ext cx="6064208" cy="1889572"/>
          </a:xfrm>
          <a:prstGeom prst="rect">
            <a:avLst/>
          </a:prstGeom>
        </p:spPr>
      </p:pic>
      <p:pic>
        <p:nvPicPr>
          <p:cNvPr id="13" name="Picture 12">
            <a:extLst>
              <a:ext uri="{FF2B5EF4-FFF2-40B4-BE49-F238E27FC236}">
                <a16:creationId xmlns:a16="http://schemas.microsoft.com/office/drawing/2014/main" id="{72CA0D85-E1F8-479B-B2E4-A8B3DF390327}"/>
              </a:ext>
            </a:extLst>
          </p:cNvPr>
          <p:cNvPicPr>
            <a:picLocks noChangeAspect="1"/>
          </p:cNvPicPr>
          <p:nvPr/>
        </p:nvPicPr>
        <p:blipFill>
          <a:blip r:embed="rId4"/>
          <a:stretch>
            <a:fillRect/>
          </a:stretch>
        </p:blipFill>
        <p:spPr>
          <a:xfrm>
            <a:off x="6005384" y="1815603"/>
            <a:ext cx="6186616" cy="1891775"/>
          </a:xfrm>
          <a:prstGeom prst="rect">
            <a:avLst/>
          </a:prstGeom>
        </p:spPr>
      </p:pic>
    </p:spTree>
    <p:extLst>
      <p:ext uri="{BB962C8B-B14F-4D97-AF65-F5344CB8AC3E}">
        <p14:creationId xmlns:p14="http://schemas.microsoft.com/office/powerpoint/2010/main" val="347563612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B11768939580489C16BC94EF56ABAB" ma:contentTypeVersion="14" ma:contentTypeDescription="Create a new document." ma:contentTypeScope="" ma:versionID="239a1dd946e589674de75b9a57039b39">
  <xsd:schema xmlns:xsd="http://www.w3.org/2001/XMLSchema" xmlns:xs="http://www.w3.org/2001/XMLSchema" xmlns:p="http://schemas.microsoft.com/office/2006/metadata/properties" xmlns:ns3="e1a3930e-77b9-44de-af74-2a5601e5aeb0" xmlns:ns4="65a3b721-e6f8-4581-a097-c8b4e8faec6b" targetNamespace="http://schemas.microsoft.com/office/2006/metadata/properties" ma:root="true" ma:fieldsID="1f3947780576a667b8f95b9d239147dc" ns3:_="" ns4:_="">
    <xsd:import namespace="e1a3930e-77b9-44de-af74-2a5601e5aeb0"/>
    <xsd:import namespace="65a3b721-e6f8-4581-a097-c8b4e8faec6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3930e-77b9-44de-af74-2a5601e5ae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a3b721-e6f8-4581-a097-c8b4e8faec6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1a3930e-77b9-44de-af74-2a5601e5ae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D080E7-D2E3-41AF-BA1C-F9B87CBCDA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3930e-77b9-44de-af74-2a5601e5aeb0"/>
    <ds:schemaRef ds:uri="65a3b721-e6f8-4581-a097-c8b4e8faec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5C8BF1-B0E4-49A1-808F-40F2AD30E743}">
  <ds:schemaRefs>
    <ds:schemaRef ds:uri="http://purl.org/dc/elements/1.1/"/>
    <ds:schemaRef ds:uri="http://purl.org/dc/terms/"/>
    <ds:schemaRef ds:uri="e1a3930e-77b9-44de-af74-2a5601e5aeb0"/>
    <ds:schemaRef ds:uri="65a3b721-e6f8-4581-a097-c8b4e8faec6b"/>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FC8A1C-A436-42C0-AC33-FAFFFAF219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 design</Template>
  <TotalTime>0</TotalTime>
  <Words>1021</Words>
  <Application>Microsoft Office PowerPoint</Application>
  <PresentationFormat>Widescreen</PresentationFormat>
  <Paragraphs>108</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Gill Sans MT</vt:lpstr>
      <vt:lpstr>Gotham SSm A</vt:lpstr>
      <vt:lpstr>Roboto</vt:lpstr>
      <vt:lpstr>Wingdings 2</vt:lpstr>
      <vt:lpstr>Dividend</vt:lpstr>
      <vt:lpstr>TVCC Cybersecurity</vt:lpstr>
      <vt:lpstr>Interesting facts</vt:lpstr>
      <vt:lpstr>HOW TO FIND YOUR TRAINING?</vt:lpstr>
      <vt:lpstr>TRAINING resources</vt:lpstr>
      <vt:lpstr>TRAINING resources</vt:lpstr>
      <vt:lpstr>Tvcc best practices reminders</vt:lpstr>
      <vt:lpstr>Cortex / anti-virus software</vt:lpstr>
      <vt:lpstr>Keep your system up to date</vt:lpstr>
      <vt:lpstr>passwords</vt:lpstr>
      <vt:lpstr>Multi-factor authentication (mfa)</vt:lpstr>
      <vt:lpstr>Password protect word documents</vt:lpstr>
      <vt:lpstr>Password protect pdf documents</vt:lpstr>
      <vt:lpstr>Encrypt a file or folder</vt:lpstr>
      <vt:lpstr>Zip files &amp; folders</vt:lpstr>
      <vt:lpstr>Use “incognito” browser mode</vt:lpstr>
      <vt:lpstr>Fake browser updates</vt:lpstr>
      <vt:lpstr>Avoid dangerous email links</vt:lpstr>
      <vt:lpstr>Deleting email from outlook</vt:lpstr>
      <vt:lpstr>Social engineering explained</vt:lpstr>
      <vt:lpstr>Real-life example</vt:lpstr>
      <vt:lpstr>Microsoft 365 phishing scam steals user credentials</vt:lpstr>
      <vt:lpstr>5 ways to outsmart a social engineer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2021-08-08T16:36:24Z</dcterms:created>
  <dcterms:modified xsi:type="dcterms:W3CDTF">2024-02-26T20:01:38Z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0x010100AAB11768939580489C16BC94EF56ABAB</vt:lpwstr>
  </property>
</Properties>
</file>