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6" r:id="rId4"/>
    <p:sldId id="267" r:id="rId5"/>
    <p:sldId id="268" r:id="rId6"/>
    <p:sldId id="273" r:id="rId7"/>
    <p:sldId id="257" r:id="rId8"/>
    <p:sldId id="259" r:id="rId9"/>
    <p:sldId id="261" r:id="rId10"/>
    <p:sldId id="258" r:id="rId11"/>
    <p:sldId id="260" r:id="rId12"/>
    <p:sldId id="263" r:id="rId13"/>
    <p:sldId id="265" r:id="rId14"/>
    <p:sldId id="264" r:id="rId15"/>
    <p:sldId id="269" r:id="rId16"/>
    <p:sldId id="270" r:id="rId17"/>
    <p:sldId id="271" r:id="rId18"/>
    <p:sldId id="272"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ummary Section" id="{9DAFD864-22D3-4E35-82EB-A605D7D81DB5}">
          <p14:sldIdLst/>
        </p14:section>
        <p14:section name="TVCC – Administrative Dashboards &amp; Reports" id="{D16470F0-0651-4A02-A394-EC6CA9C51CEC}">
          <p14:sldIdLst>
            <p14:sldId id="256"/>
            <p14:sldId id="262"/>
          </p14:sldIdLst>
        </p14:section>
        <p14:section name="Q2Q Dashboard" id="{0FB94617-4F8D-46E8-887A-AE8B6225A04B}">
          <p14:sldIdLst>
            <p14:sldId id="266"/>
            <p14:sldId id="267"/>
            <p14:sldId id="268"/>
            <p14:sldId id="273"/>
            <p14:sldId id="257"/>
          </p14:sldIdLst>
        </p14:section>
        <p14:section name="Targets for Reimbursable FTE" id="{B65B6C83-BE08-4C2D-BB26-E71615466CAC}">
          <p14:sldIdLst>
            <p14:sldId id="259"/>
          </p14:sldIdLst>
        </p14:section>
        <p14:section name="Reimbursable FTE, by Department" id="{40824A35-8969-4E6A-8235-70CE615931F8}">
          <p14:sldIdLst>
            <p14:sldId id="261"/>
          </p14:sldIdLst>
        </p14:section>
        <p14:section name="Quarter-to-Quarter Annual Comparison" id="{DEADF15F-2CDC-49EF-8A0A-941841C80206}">
          <p14:sldIdLst>
            <p14:sldId id="258"/>
          </p14:sldIdLst>
        </p14:section>
        <p14:section name="Quarter-to-Quarter Report" id="{1DBBA86C-E8A1-48FF-BB7F-5B5805684B29}">
          <p14:sldIdLst>
            <p14:sldId id="260"/>
            <p14:sldId id="263"/>
            <p14:sldId id="265"/>
            <p14:sldId id="264"/>
            <p14:sldId id="269"/>
            <p14:sldId id="270"/>
            <p14:sldId id="271"/>
            <p14:sldId id="272"/>
            <p14:sldId id="274"/>
            <p14:sldId id="275"/>
            <p14:sldId id="276"/>
            <p14:sldId id="277"/>
            <p14:sldId id="278"/>
            <p14:sldId id="279"/>
            <p14:sldId id="280"/>
            <p14:sldId id="281"/>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7" d="100"/>
          <a:sy n="107" d="100"/>
        </p:scale>
        <p:origin x="38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B061B-FA64-40C4-B525-C3D469B4D7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016198-A59B-4A6A-9BDF-F87DBB9F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C170C8-08A5-4D40-8E83-6506345C9914}"/>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5" name="Footer Placeholder 4">
            <a:extLst>
              <a:ext uri="{FF2B5EF4-FFF2-40B4-BE49-F238E27FC236}">
                <a16:creationId xmlns:a16="http://schemas.microsoft.com/office/drawing/2014/main" id="{04214698-2733-4BC7-A444-15D077078E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CF3A1-A4A5-4D4F-B0CE-518F3158C247}"/>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94448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A7EA9-111C-483F-8C3F-5EDE5DB023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198631-5A68-482C-B211-597EC075C87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D18BA5-0325-463F-A88E-D9246A40512A}"/>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5" name="Footer Placeholder 4">
            <a:extLst>
              <a:ext uri="{FF2B5EF4-FFF2-40B4-BE49-F238E27FC236}">
                <a16:creationId xmlns:a16="http://schemas.microsoft.com/office/drawing/2014/main" id="{575F8443-F56E-4EC9-85C9-74E90CAD41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473423-22EB-484A-99F9-04601857F2DA}"/>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149096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425FBB-EC2D-4D2C-AB32-5AF8A38FCE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989B5D-6AF8-4522-9780-06990693D2A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3E076F-485B-48C7-A93B-96A786A1D1CC}"/>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5" name="Footer Placeholder 4">
            <a:extLst>
              <a:ext uri="{FF2B5EF4-FFF2-40B4-BE49-F238E27FC236}">
                <a16:creationId xmlns:a16="http://schemas.microsoft.com/office/drawing/2014/main" id="{BA36D3AB-4B80-4ACD-8D41-882A090FDB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C3C362-CB6D-4351-B108-77C33822F2E0}"/>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173146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E4100-8CD5-4B03-A786-A9C08C688C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F6CE46-AA06-49D2-A8B3-34D45AC07B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BEF706-AB8B-4AD7-B077-AB3A8E68FB7C}"/>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5" name="Footer Placeholder 4">
            <a:extLst>
              <a:ext uri="{FF2B5EF4-FFF2-40B4-BE49-F238E27FC236}">
                <a16:creationId xmlns:a16="http://schemas.microsoft.com/office/drawing/2014/main" id="{2E1049D5-B54D-479B-803B-33C6703BE8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48A2E3-2AC5-4B75-8277-F0E5E984E203}"/>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1974359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03305-9365-493E-854C-0B44CD6D94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C65E61-D3F5-4856-B993-73B6E4DC9E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8458838-3CE5-4433-96CB-749E59C6EAF0}"/>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5" name="Footer Placeholder 4">
            <a:extLst>
              <a:ext uri="{FF2B5EF4-FFF2-40B4-BE49-F238E27FC236}">
                <a16:creationId xmlns:a16="http://schemas.microsoft.com/office/drawing/2014/main" id="{9886850A-0AE6-4C53-B5A2-BD8982329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DAC58B-C03C-4E29-AA6D-9ED814375B99}"/>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1184984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DB7A9-4E3A-4D2A-8BFD-610BB0F97B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C05EEE-46EC-491D-9C58-BF78B9B53D3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EF75BC-1D62-49DC-A604-EAC005CB40D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413DB7-3611-4DE8-9CDF-85F5DD963867}"/>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6" name="Footer Placeholder 5">
            <a:extLst>
              <a:ext uri="{FF2B5EF4-FFF2-40B4-BE49-F238E27FC236}">
                <a16:creationId xmlns:a16="http://schemas.microsoft.com/office/drawing/2014/main" id="{0806CC6D-56AB-4F61-8B82-401ED6D646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159284-E64F-48C7-B83D-258FD616B347}"/>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388739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118C9-CD80-48A2-A114-6AFD6CA197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6AEDBE-F740-44F1-85BD-2499EE7437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F1A8219-0693-4197-8F91-0D038C24D35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BD2834-E743-40AB-B32C-517FDDE28C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56F875C-920D-42B2-8BA5-595D48D8CA5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752E3C-AE73-4B1C-B4CA-EED5FE4FB335}"/>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8" name="Footer Placeholder 7">
            <a:extLst>
              <a:ext uri="{FF2B5EF4-FFF2-40B4-BE49-F238E27FC236}">
                <a16:creationId xmlns:a16="http://schemas.microsoft.com/office/drawing/2014/main" id="{F4793AB1-2AD9-41EE-B54F-AB47C93F66B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C67729B-D164-443C-BD78-02A5CD216FFF}"/>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4056852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06110-CE0B-4FB6-A3C3-963BF59510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7C5B5-B4DF-4D52-9782-6CFEF8A4A773}"/>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4" name="Footer Placeholder 3">
            <a:extLst>
              <a:ext uri="{FF2B5EF4-FFF2-40B4-BE49-F238E27FC236}">
                <a16:creationId xmlns:a16="http://schemas.microsoft.com/office/drawing/2014/main" id="{AE28F7C8-B671-498B-82D7-2697BC67B3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54BDB0-2B2F-499B-864E-D8BB5C672CAF}"/>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3994490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926CE3-D720-4C6F-9C07-2E1309F06A53}"/>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3" name="Footer Placeholder 2">
            <a:extLst>
              <a:ext uri="{FF2B5EF4-FFF2-40B4-BE49-F238E27FC236}">
                <a16:creationId xmlns:a16="http://schemas.microsoft.com/office/drawing/2014/main" id="{3CE6E226-7C88-4792-A41E-1F5A985B9A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BDCB50-F1E6-482A-96D0-2460883BF6C1}"/>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323483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FE5A-F4F3-4C5A-8F17-C0F746DF85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FCC722-49A7-46D2-94FC-C525FA7F20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9F9B03-EFF1-42A5-B7B7-A03E057664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7974D4-25F4-4C5E-BEF3-A157A7D05F28}"/>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6" name="Footer Placeholder 5">
            <a:extLst>
              <a:ext uri="{FF2B5EF4-FFF2-40B4-BE49-F238E27FC236}">
                <a16:creationId xmlns:a16="http://schemas.microsoft.com/office/drawing/2014/main" id="{43F41EAF-6DA3-4930-BA12-9992DABE96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569EE5-0797-41AE-B107-6525F410F296}"/>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317595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E2181-C6BA-421B-91D6-0719DC9BFD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20E344-3B6B-42EC-ACF5-62A744DE0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0956C9-1D2B-4581-ADDE-DD86246E98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5C360F6-B1D5-46E5-9288-6AAB603C83AD}"/>
              </a:ext>
            </a:extLst>
          </p:cNvPr>
          <p:cNvSpPr>
            <a:spLocks noGrp="1"/>
          </p:cNvSpPr>
          <p:nvPr>
            <p:ph type="dt" sz="half" idx="10"/>
          </p:nvPr>
        </p:nvSpPr>
        <p:spPr/>
        <p:txBody>
          <a:bodyPr/>
          <a:lstStyle/>
          <a:p>
            <a:fld id="{7DC570F9-3737-4FAA-82D4-0C95967EC836}" type="datetimeFigureOut">
              <a:rPr lang="en-US" smtClean="0"/>
              <a:t>2/26/2024</a:t>
            </a:fld>
            <a:endParaRPr lang="en-US"/>
          </a:p>
        </p:txBody>
      </p:sp>
      <p:sp>
        <p:nvSpPr>
          <p:cNvPr id="6" name="Footer Placeholder 5">
            <a:extLst>
              <a:ext uri="{FF2B5EF4-FFF2-40B4-BE49-F238E27FC236}">
                <a16:creationId xmlns:a16="http://schemas.microsoft.com/office/drawing/2014/main" id="{1E67DA0E-7791-4D30-A1EC-745121E413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D3D115-0E64-471C-B66B-6C3C2820B31F}"/>
              </a:ext>
            </a:extLst>
          </p:cNvPr>
          <p:cNvSpPr>
            <a:spLocks noGrp="1"/>
          </p:cNvSpPr>
          <p:nvPr>
            <p:ph type="sldNum" sz="quarter" idx="12"/>
          </p:nvPr>
        </p:nvSpPr>
        <p:spPr/>
        <p:txBody>
          <a:bodyPr/>
          <a:lstStyle/>
          <a:p>
            <a:fld id="{532A62BD-2DB9-4029-A853-43E16A8D6094}" type="slidenum">
              <a:rPr lang="en-US" smtClean="0"/>
              <a:t>‹#›</a:t>
            </a:fld>
            <a:endParaRPr lang="en-US"/>
          </a:p>
        </p:txBody>
      </p:sp>
    </p:spTree>
    <p:extLst>
      <p:ext uri="{BB962C8B-B14F-4D97-AF65-F5344CB8AC3E}">
        <p14:creationId xmlns:p14="http://schemas.microsoft.com/office/powerpoint/2010/main" val="336960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F0D804-CB78-4E1F-911D-381AF1E8E3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E6C0E-1900-4E74-B8BB-E5669B7141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9E0E4B-5316-47CD-A4BD-1D13B64B29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570F9-3737-4FAA-82D4-0C95967EC836}" type="datetimeFigureOut">
              <a:rPr lang="en-US" smtClean="0"/>
              <a:t>2/26/2024</a:t>
            </a:fld>
            <a:endParaRPr lang="en-US"/>
          </a:p>
        </p:txBody>
      </p:sp>
      <p:sp>
        <p:nvSpPr>
          <p:cNvPr id="5" name="Footer Placeholder 4">
            <a:extLst>
              <a:ext uri="{FF2B5EF4-FFF2-40B4-BE49-F238E27FC236}">
                <a16:creationId xmlns:a16="http://schemas.microsoft.com/office/drawing/2014/main" id="{A56F8F3B-D024-4E6E-8548-F713B39155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A16DAD-32DB-44C9-9288-18C77DCA30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A62BD-2DB9-4029-A853-43E16A8D6094}" type="slidenum">
              <a:rPr lang="en-US" smtClean="0"/>
              <a:t>‹#›</a:t>
            </a:fld>
            <a:endParaRPr lang="en-US"/>
          </a:p>
        </p:txBody>
      </p:sp>
    </p:spTree>
    <p:extLst>
      <p:ext uri="{BB962C8B-B14F-4D97-AF65-F5344CB8AC3E}">
        <p14:creationId xmlns:p14="http://schemas.microsoft.com/office/powerpoint/2010/main" val="2462258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hyperlink" Target="https://reports.tvcc.cc/ReportServer/Pages/ReportViewer.aspx?%2fDashboards%2fQ2Q%2fQtr2QtrWeeklyHeadcount_Live_2_Fall2021&amp;rs:Command=Render" TargetMode="External"/><Relationship Id="rId3" Type="http://schemas.openxmlformats.org/officeDocument/2006/relationships/slide" Target="slide7.xml"/><Relationship Id="rId7" Type="http://schemas.openxmlformats.org/officeDocument/2006/relationships/hyperlink" Target="https://reports.tvcc.cc/ReportServer/Pages/ReportViewer.aspx?%2fDashboards%2fQ2Q%2fFTE_by_Dept_Fall_Term&amp;rs:Command=Render" TargetMode="External"/><Relationship Id="rId12" Type="http://schemas.openxmlformats.org/officeDocument/2006/relationships/slide" Target="slide11.xml"/><Relationship Id="rId2" Type="http://schemas.openxmlformats.org/officeDocument/2006/relationships/hyperlink" Target="https://reports.tvcc.cc/ReportServer/Pages/ReportViewer.aspx?%2fPublic%2fQ2Q_dash&amp;rs:Command=Render" TargetMode="External"/><Relationship Id="rId1" Type="http://schemas.openxmlformats.org/officeDocument/2006/relationships/slideLayout" Target="../slideLayouts/slideLayout2.xml"/><Relationship Id="rId6" Type="http://schemas.openxmlformats.org/officeDocument/2006/relationships/hyperlink" Target="https://reports.tvcc.cc/ReportServer/Pages/ReportViewer.aspx?%2fDashboards%2fQ2Q%2fAnnual_RFTE_Targets&amp;rs:Command=Render" TargetMode="External"/><Relationship Id="rId11" Type="http://schemas.openxmlformats.org/officeDocument/2006/relationships/hyperlink" Target="https://reports.tvcc.cc/ReportServer/Pages/ReportViewer.aspx?%2fDashboards%2fQ2Q%2fQtr2QtrWeeklyHeadcount_Live_2_Summer20212022&amp;rs:Command=Render" TargetMode="External"/><Relationship Id="rId5" Type="http://schemas.openxmlformats.org/officeDocument/2006/relationships/slide" Target="slide8.xml"/><Relationship Id="rId10" Type="http://schemas.openxmlformats.org/officeDocument/2006/relationships/slide" Target="slide10.xml"/><Relationship Id="rId4" Type="http://schemas.openxmlformats.org/officeDocument/2006/relationships/hyperlink" Target="https://reports.tvcc.cc/ReportServer/Pages/ReportViewer.aspx?%2fDashboards%2fQ2Q%2fTotal_RFTE&amp;rs:Command=Render" TargetMode="External"/><Relationship Id="rId9" Type="http://schemas.openxmlformats.org/officeDocument/2006/relationships/hyperlink" Target="https://reports.tvcc.cc/ReportServer/Pages/ReportViewer.aspx?%2fDashboards%2fQ2Q%2fQ2Q_Comparison_FTE&amp;rs:Command=Render" TargetMode="External"/></Relationships>
</file>

<file path=ppt/slides/_rels/slide1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hyperlink" Target="https://reports.tvcc.cc/ReportServer/Pages/ReportViewer.aspx?%2fDashboards%2fCohorts%2fCohort_Retention_Table_f&amp;rs:Command=Render" TargetMode="External"/><Relationship Id="rId3" Type="http://schemas.openxmlformats.org/officeDocument/2006/relationships/slide" Target="slide12.xml"/><Relationship Id="rId7" Type="http://schemas.openxmlformats.org/officeDocument/2006/relationships/hyperlink" Target="https://reports.tvcc.cc/ReportServer/Pages/ReportViewer.aspx?%2fDashboards%2fQ2Q%2fYTD_UH&amp;rs:Command=Render" TargetMode="External"/><Relationship Id="rId12" Type="http://schemas.openxmlformats.org/officeDocument/2006/relationships/slide" Target="slide16.xml"/><Relationship Id="rId2" Type="http://schemas.openxmlformats.org/officeDocument/2006/relationships/hyperlink" Target="https://reports.tvcc.cc/ReportServer/Pages/ReportViewer.aspx?%2fDashboards%2fQ2Q%2fYTD_Credits&amp;rs:Command=Render" TargetMode="External"/><Relationship Id="rId1" Type="http://schemas.openxmlformats.org/officeDocument/2006/relationships/slideLayout" Target="../slideLayouts/slideLayout2.xml"/><Relationship Id="rId6" Type="http://schemas.openxmlformats.org/officeDocument/2006/relationships/hyperlink" Target="https://reports.tvcc.cc/ReportServer/Pages/ReportViewer.aspx?%2fDashboards%2fCaldwell_Center%2fCaldwell_Center_Credits&amp;rs:Command=Render" TargetMode="External"/><Relationship Id="rId11" Type="http://schemas.openxmlformats.org/officeDocument/2006/relationships/hyperlink" Target="https://reports.tvcc.cc/ReportServer/Pages/ReportViewer.aspx?%2fDashboards%2fHC_by_Degree_Intent&amp;rs:Command=Render" TargetMode="External"/><Relationship Id="rId5" Type="http://schemas.openxmlformats.org/officeDocument/2006/relationships/slide" Target="slide13.xml"/><Relationship Id="rId10" Type="http://schemas.openxmlformats.org/officeDocument/2006/relationships/slide" Target="slide15.xml"/><Relationship Id="rId4" Type="http://schemas.openxmlformats.org/officeDocument/2006/relationships/hyperlink" Target="https://reports.tvcc.cc/ReportServer/Pages/ReportViewer.aspx?%2fDashboards%2fCaldwell_Center_Credits&amp;rs:Command=Render" TargetMode="External"/><Relationship Id="rId9" Type="http://schemas.openxmlformats.org/officeDocument/2006/relationships/hyperlink" Target="https://reports.tvcc.cc/ReportServer/Pages/ReportViewer.aspx?%2fDashboards%2fall_students_by_state&amp;rs:Command=Render" TargetMode="External"/><Relationship Id="rId14" Type="http://schemas.openxmlformats.org/officeDocument/2006/relationships/slide" Target="slide17.xml"/></Relationships>
</file>

<file path=ppt/slides/_rels/slide2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8.xml"/><Relationship Id="rId7" Type="http://schemas.openxmlformats.org/officeDocument/2006/relationships/hyperlink" Target="https://reports.tvcc.cc/ReportServer/Pages/ReportViewer.aspx?%2fDashboards%2fProgram_Review%2fprogression_by_major&amp;rs:Command=Render" TargetMode="External"/><Relationship Id="rId2" Type="http://schemas.openxmlformats.org/officeDocument/2006/relationships/hyperlink" Target="https://reports.tvcc.cc/ReportServer/Pages/ReportViewer.aspx?%2fDashboards%2fHarney_County&amp;rs:Command=Render" TargetMode="External"/><Relationship Id="rId1" Type="http://schemas.openxmlformats.org/officeDocument/2006/relationships/slideLayout" Target="../slideLayouts/slideLayout2.xml"/><Relationship Id="rId6" Type="http://schemas.openxmlformats.org/officeDocument/2006/relationships/slide" Target="slide19.xml"/><Relationship Id="rId11" Type="http://schemas.openxmlformats.org/officeDocument/2006/relationships/hyperlink" Target="https://my.tvcc.cc/ICS/CampusTools/Strategic_Planning.jnz" TargetMode="External"/><Relationship Id="rId5" Type="http://schemas.openxmlformats.org/officeDocument/2006/relationships/hyperlink" Target="https://reports.tvcc.cc/ReportServer/Pages/ReportViewer.aspx?%2fDashboards%2fDual_Credit&amp;rs:Command=Render" TargetMode="External"/><Relationship Id="rId10" Type="http://schemas.openxmlformats.org/officeDocument/2006/relationships/slide" Target="slide21.xml"/><Relationship Id="rId4" Type="http://schemas.openxmlformats.org/officeDocument/2006/relationships/hyperlink" Target="https://reports.tvcc.cc/ReportServer/Pages/ReportViewer.aspx?%2fDashboards%2fNew_Degree_Seekers&amp;rs:Command=Render" TargetMode="External"/><Relationship Id="rId9" Type="http://schemas.openxmlformats.org/officeDocument/2006/relationships/hyperlink" Target="https://reports.tvcc.cc/ReportServer/Pages/ReportViewer.aspx?%2fDashboards%2fProgram_Review%2fCrs_Success_Rate&amp;rs:Command=Rende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4.xml"/><Relationship Id="rId7" Type="http://schemas.openxmlformats.org/officeDocument/2006/relationships/hyperlink" Target="https://reports.tvcc.cc/ReportServer/Pages/ReportViewer.aspx?%2fCampus_Reports%2fFaculty_Reports%2fAcademics%2fCourse_Report&amp;rs:Command=Render" TargetMode="External"/><Relationship Id="rId2" Type="http://schemas.openxmlformats.org/officeDocument/2006/relationships/hyperlink" Target="https://reports.tvcc.cc/ReportServer/Pages/ReportViewer.aspx?%2fPublic%2fGov_Councils%2fGov_Sur&amp;rs:Command=Render" TargetMode="External"/><Relationship Id="rId1" Type="http://schemas.openxmlformats.org/officeDocument/2006/relationships/slideLayout" Target="../slideLayouts/slideLayout2.xml"/><Relationship Id="rId6" Type="http://schemas.openxmlformats.org/officeDocument/2006/relationships/hyperlink" Target="https://reports.tvcc.cc/ReportServer/Pages/ReportViewer.aspx?%2fCampus_Reports%2fFaculty_Reports%2fAcademics%2fInstructor_Report&amp;rs:Command=Render" TargetMode="External"/><Relationship Id="rId5" Type="http://schemas.openxmlformats.org/officeDocument/2006/relationships/slide" Target="slide23.xml"/><Relationship Id="rId4" Type="http://schemas.openxmlformats.org/officeDocument/2006/relationships/hyperlink" Target="https://reports.tvcc.cc/ReportServer/Pages/ReportViewer.aspx?%2fCampus_Reports%2fFaculty_Reports%2fAcademics%2fDept_Report&amp;rs:Command=Render"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hyperlink" Target="IPEDS%20FR%202020.pdf" TargetMode="External"/><Relationship Id="rId1" Type="http://schemas.openxmlformats.org/officeDocument/2006/relationships/slideLayout" Target="../slideLayouts/slideLayout2.xml"/><Relationship Id="rId6" Type="http://schemas.openxmlformats.org/officeDocument/2006/relationships/slide" Target="slide27.xml"/><Relationship Id="rId5" Type="http://schemas.openxmlformats.org/officeDocument/2006/relationships/hyperlink" Target="TVCC_EIS_1819_ExecSum.pdf" TargetMode="External"/><Relationship Id="rId4" Type="http://schemas.openxmlformats.org/officeDocument/2006/relationships/hyperlink" Target="TVCC_EIS_1819_Infographic.pdf" TargetMode="Externa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53FD0-6B5F-464B-BB5B-E22A4D6A1DFC}"/>
              </a:ext>
            </a:extLst>
          </p:cNvPr>
          <p:cNvSpPr>
            <a:spLocks noGrp="1"/>
          </p:cNvSpPr>
          <p:nvPr>
            <p:ph type="title"/>
          </p:nvPr>
        </p:nvSpPr>
        <p:spPr/>
        <p:txBody>
          <a:bodyPr/>
          <a:lstStyle/>
          <a:p>
            <a:r>
              <a:rPr lang="en-US" dirty="0"/>
              <a:t>TVCC – Administrative Dashboards &amp; Reports</a:t>
            </a:r>
          </a:p>
        </p:txBody>
      </p:sp>
      <p:graphicFrame>
        <p:nvGraphicFramePr>
          <p:cNvPr id="6" name="Content Placeholder 5">
            <a:extLst>
              <a:ext uri="{FF2B5EF4-FFF2-40B4-BE49-F238E27FC236}">
                <a16:creationId xmlns:a16="http://schemas.microsoft.com/office/drawing/2014/main" id="{96B8B1C3-A8BD-4968-8B41-3FD4E7DD0B36}"/>
              </a:ext>
            </a:extLst>
          </p:cNvPr>
          <p:cNvGraphicFramePr>
            <a:graphicFrameLocks noGrp="1"/>
          </p:cNvGraphicFramePr>
          <p:nvPr>
            <p:ph idx="1"/>
            <p:extLst>
              <p:ext uri="{D42A27DB-BD31-4B8C-83A1-F6EECF244321}">
                <p14:modId xmlns:p14="http://schemas.microsoft.com/office/powerpoint/2010/main" val="2408851240"/>
              </p:ext>
            </p:extLst>
          </p:nvPr>
        </p:nvGraphicFramePr>
        <p:xfrm>
          <a:off x="838200" y="1825624"/>
          <a:ext cx="10515600" cy="427665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601502509"/>
                    </a:ext>
                  </a:extLst>
                </a:gridCol>
                <a:gridCol w="1917700">
                  <a:extLst>
                    <a:ext uri="{9D8B030D-6E8A-4147-A177-3AD203B41FA5}">
                      <a16:colId xmlns:a16="http://schemas.microsoft.com/office/drawing/2014/main" val="3306629784"/>
                    </a:ext>
                  </a:extLst>
                </a:gridCol>
                <a:gridCol w="1892300">
                  <a:extLst>
                    <a:ext uri="{9D8B030D-6E8A-4147-A177-3AD203B41FA5}">
                      <a16:colId xmlns:a16="http://schemas.microsoft.com/office/drawing/2014/main" val="4201533185"/>
                    </a:ext>
                  </a:extLst>
                </a:gridCol>
              </a:tblGrid>
              <a:tr h="519510">
                <a:tc>
                  <a:txBody>
                    <a:bodyPr/>
                    <a:lstStyle/>
                    <a:p>
                      <a:r>
                        <a:rPr lang="en-US" dirty="0"/>
                        <a:t>DASHBOARD</a:t>
                      </a:r>
                    </a:p>
                  </a:txBody>
                  <a:tcPr/>
                </a:tc>
                <a:tc>
                  <a:txBody>
                    <a:bodyPr/>
                    <a:lstStyle/>
                    <a:p>
                      <a:r>
                        <a:rPr lang="en-US" dirty="0"/>
                        <a:t>Go To Report</a:t>
                      </a:r>
                    </a:p>
                  </a:txBody>
                  <a:tcPr/>
                </a:tc>
                <a:tc>
                  <a:txBody>
                    <a:bodyPr/>
                    <a:lstStyle/>
                    <a:p>
                      <a:r>
                        <a:rPr lang="en-US" dirty="0"/>
                        <a:t>More Info</a:t>
                      </a:r>
                    </a:p>
                  </a:txBody>
                  <a:tcPr/>
                </a:tc>
                <a:extLst>
                  <a:ext uri="{0D108BD9-81ED-4DB2-BD59-A6C34878D82A}">
                    <a16:rowId xmlns:a16="http://schemas.microsoft.com/office/drawing/2014/main" val="1124373309"/>
                  </a:ext>
                </a:extLst>
              </a:tr>
              <a:tr h="519510">
                <a:tc>
                  <a:txBody>
                    <a:bodyPr/>
                    <a:lstStyle/>
                    <a:p>
                      <a:r>
                        <a:rPr lang="en-US" b="1" dirty="0"/>
                        <a:t>FTE Dashboard</a:t>
                      </a:r>
                    </a:p>
                  </a:txBody>
                  <a:tcPr/>
                </a:tc>
                <a:tc>
                  <a:txBody>
                    <a:bodyPr/>
                    <a:lstStyle/>
                    <a:p>
                      <a:r>
                        <a:rPr lang="en-US" b="1" dirty="0">
                          <a:hlinkClick r:id="rId2"/>
                        </a:rPr>
                        <a:t>Link</a:t>
                      </a:r>
                      <a:endParaRPr lang="en-US" b="1" dirty="0"/>
                    </a:p>
                  </a:txBody>
                  <a:tcPr/>
                </a:tc>
                <a:tc>
                  <a:txBody>
                    <a:bodyPr/>
                    <a:lstStyle/>
                    <a:p>
                      <a:r>
                        <a:rPr lang="en-US" b="1" dirty="0">
                          <a:hlinkClick r:id="rId3" action="ppaction://hlinksldjump"/>
                        </a:rPr>
                        <a:t>Details</a:t>
                      </a:r>
                      <a:endParaRPr lang="en-US" b="1" dirty="0"/>
                    </a:p>
                  </a:txBody>
                  <a:tcPr/>
                </a:tc>
                <a:extLst>
                  <a:ext uri="{0D108BD9-81ED-4DB2-BD59-A6C34878D82A}">
                    <a16:rowId xmlns:a16="http://schemas.microsoft.com/office/drawing/2014/main" val="669391162"/>
                  </a:ext>
                </a:extLst>
              </a:tr>
              <a:tr h="519510">
                <a:tc>
                  <a:txBody>
                    <a:bodyPr/>
                    <a:lstStyle/>
                    <a:p>
                      <a:r>
                        <a:rPr lang="en-US" dirty="0"/>
                        <a:t>    Annual Targets for Reimbursable FTE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4"/>
                        </a:rPr>
                        <a:t>Link</a:t>
                      </a:r>
                      <a:endParaRPr lang="en-US" dirty="0"/>
                    </a:p>
                  </a:txBody>
                  <a:tcPr/>
                </a:tc>
                <a:tc>
                  <a:txBody>
                    <a:bodyPr/>
                    <a:lstStyle/>
                    <a:p>
                      <a:r>
                        <a:rPr lang="en-US" dirty="0">
                          <a:hlinkClick r:id="rId5" action="ppaction://hlinksldjump"/>
                        </a:rPr>
                        <a:t>Details</a:t>
                      </a:r>
                      <a:endParaRPr lang="en-US" dirty="0"/>
                    </a:p>
                  </a:txBody>
                  <a:tcPr/>
                </a:tc>
                <a:extLst>
                  <a:ext uri="{0D108BD9-81ED-4DB2-BD59-A6C34878D82A}">
                    <a16:rowId xmlns:a16="http://schemas.microsoft.com/office/drawing/2014/main" val="3158948963"/>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Term Targets for Reimbursable FTE</a:t>
                      </a:r>
                    </a:p>
                  </a:txBody>
                  <a:tcPr/>
                </a:tc>
                <a:tc>
                  <a:txBody>
                    <a:bodyPr/>
                    <a:lstStyle/>
                    <a:p>
                      <a:r>
                        <a:rPr lang="en-US" dirty="0">
                          <a:hlinkClick r:id="rId6"/>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5" action="ppaction://hlinksldjump"/>
                        </a:rPr>
                        <a:t>Details</a:t>
                      </a:r>
                      <a:endParaRPr lang="en-US" dirty="0"/>
                    </a:p>
                  </a:txBody>
                  <a:tcPr/>
                </a:tc>
                <a:extLst>
                  <a:ext uri="{0D108BD9-81ED-4DB2-BD59-A6C34878D82A}">
                    <a16:rowId xmlns:a16="http://schemas.microsoft.com/office/drawing/2014/main" val="700848330"/>
                  </a:ext>
                </a:extLst>
              </a:tr>
              <a:tr h="519510">
                <a:tc>
                  <a:txBody>
                    <a:bodyPr/>
                    <a:lstStyle/>
                    <a:p>
                      <a:r>
                        <a:rPr lang="en-US" dirty="0"/>
                        <a:t>    Reimbursable FTE by Department, Fall term</a:t>
                      </a:r>
                    </a:p>
                  </a:txBody>
                  <a:tcPr/>
                </a:tc>
                <a:tc>
                  <a:txBody>
                    <a:bodyPr/>
                    <a:lstStyle/>
                    <a:p>
                      <a:r>
                        <a:rPr lang="en-US" dirty="0">
                          <a:hlinkClick r:id="rId7"/>
                        </a:rPr>
                        <a:t>Link</a:t>
                      </a:r>
                      <a:endParaRPr lang="en-US" dirty="0"/>
                    </a:p>
                  </a:txBody>
                  <a:tcPr/>
                </a:tc>
                <a:tc>
                  <a:txBody>
                    <a:bodyPr/>
                    <a:lstStyle/>
                    <a:p>
                      <a:r>
                        <a:rPr lang="en-US" dirty="0">
                          <a:hlinkClick r:id="rId8" action="ppaction://hlinksldjump"/>
                        </a:rPr>
                        <a:t>Details</a:t>
                      </a:r>
                      <a:endParaRPr lang="en-US" dirty="0"/>
                    </a:p>
                  </a:txBody>
                  <a:tcPr/>
                </a:tc>
                <a:extLst>
                  <a:ext uri="{0D108BD9-81ED-4DB2-BD59-A6C34878D82A}">
                    <a16:rowId xmlns:a16="http://schemas.microsoft.com/office/drawing/2014/main" val="1535373041"/>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Quarter-to-Quarter Comparison Chart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9"/>
                        </a:rPr>
                        <a:t>Link</a:t>
                      </a:r>
                      <a:endParaRPr lang="en-US" dirty="0"/>
                    </a:p>
                  </a:txBody>
                  <a:tcPr/>
                </a:tc>
                <a:tc>
                  <a:txBody>
                    <a:bodyPr/>
                    <a:lstStyle/>
                    <a:p>
                      <a:r>
                        <a:rPr lang="en-US" dirty="0">
                          <a:hlinkClick r:id="rId10" action="ppaction://hlinksldjump"/>
                        </a:rPr>
                        <a:t>Details</a:t>
                      </a:r>
                      <a:endParaRPr lang="en-US" dirty="0"/>
                    </a:p>
                  </a:txBody>
                  <a:tcPr/>
                </a:tc>
                <a:extLst>
                  <a:ext uri="{0D108BD9-81ED-4DB2-BD59-A6C34878D82A}">
                    <a16:rowId xmlns:a16="http://schemas.microsoft.com/office/drawing/2014/main" val="2046451864"/>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Quarter-to-Quarter Report - Summer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1"/>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2" action="ppaction://hlinksldjump"/>
                        </a:rPr>
                        <a:t>Details</a:t>
                      </a:r>
                      <a:endParaRPr lang="en-US" dirty="0"/>
                    </a:p>
                  </a:txBody>
                  <a:tcPr/>
                </a:tc>
                <a:extLst>
                  <a:ext uri="{0D108BD9-81ED-4DB2-BD59-A6C34878D82A}">
                    <a16:rowId xmlns:a16="http://schemas.microsoft.com/office/drawing/2014/main" val="3144141099"/>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Quarter-to-Quarter Report - Fall</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3"/>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2" action="ppaction://hlinksldjump"/>
                        </a:rPr>
                        <a:t>Details</a:t>
                      </a:r>
                      <a:endParaRPr lang="en-US" dirty="0"/>
                    </a:p>
                  </a:txBody>
                  <a:tcPr/>
                </a:tc>
                <a:extLst>
                  <a:ext uri="{0D108BD9-81ED-4DB2-BD59-A6C34878D82A}">
                    <a16:rowId xmlns:a16="http://schemas.microsoft.com/office/drawing/2014/main" val="1570404681"/>
                  </a:ext>
                </a:extLst>
              </a:tr>
            </a:tbl>
          </a:graphicData>
        </a:graphic>
      </p:graphicFrame>
    </p:spTree>
    <p:extLst>
      <p:ext uri="{BB962C8B-B14F-4D97-AF65-F5344CB8AC3E}">
        <p14:creationId xmlns:p14="http://schemas.microsoft.com/office/powerpoint/2010/main" val="2511027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Quarter-to-Quarter Annual Comparison</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92500" lnSpcReduction="20000"/>
          </a:bodyPr>
          <a:lstStyle/>
          <a:p>
            <a:r>
              <a:rPr lang="en-US" b="1" dirty="0">
                <a:solidFill>
                  <a:schemeClr val="bg1"/>
                </a:solidFill>
                <a:highlight>
                  <a:srgbClr val="0000FF"/>
                </a:highlight>
              </a:rPr>
              <a:t>This report shows total registrations (in terms of FTE) for the current year, vs. same point-in-time totals from the previous years. </a:t>
            </a:r>
          </a:p>
          <a:p>
            <a:r>
              <a:rPr lang="en-US" dirty="0"/>
              <a:t>FTE is calculated as:  the SUM of (course registrations * course clock hours / 510). This is HECC’s calculation for FTE.</a:t>
            </a:r>
          </a:p>
          <a:p>
            <a:r>
              <a:rPr lang="en-US" dirty="0"/>
              <a:t>This report, when called upon, pulls the raw data for each academic year, by term. This is always yesterday’s data.</a:t>
            </a:r>
          </a:p>
          <a:p>
            <a:r>
              <a:rPr lang="en-US" dirty="0"/>
              <a:t>Therefore, you are reviewing the total FTE in our database system – which is likely slightly different than the HECC’s total FTE</a:t>
            </a:r>
          </a:p>
          <a:p>
            <a:pPr lvl="1"/>
            <a:r>
              <a:rPr lang="en-US" dirty="0"/>
              <a:t>Fall term does not include the Hold Harmless calculation that HECC applies</a:t>
            </a:r>
          </a:p>
          <a:p>
            <a:pPr lvl="1"/>
            <a:r>
              <a:rPr lang="en-US" dirty="0"/>
              <a:t>These data may or may not (dependent upon the actions) reflect the results of the annual desk audit by HECC, which could remove certain coursework from RFTE calculations.</a:t>
            </a:r>
          </a:p>
          <a:p>
            <a:pPr lvl="1"/>
            <a:r>
              <a:rPr lang="en-US" dirty="0"/>
              <a:t>Any registrations or coursework added a year/term after the Re-File submission to HECC will not be in the HECC’s accounting.</a:t>
            </a:r>
          </a:p>
        </p:txBody>
      </p:sp>
      <p:sp>
        <p:nvSpPr>
          <p:cNvPr id="6" name="TextBox 5">
            <a:hlinkClick r:id="rId2" action="ppaction://hlinksldjump"/>
            <a:extLst>
              <a:ext uri="{FF2B5EF4-FFF2-40B4-BE49-F238E27FC236}">
                <a16:creationId xmlns:a16="http://schemas.microsoft.com/office/drawing/2014/main" id="{599477D7-2080-45AA-BCDD-10CC5BC30ABB}"/>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4102122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Quarter-to-Quarter Report</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85000" lnSpcReduction="20000"/>
          </a:bodyPr>
          <a:lstStyle/>
          <a:p>
            <a:r>
              <a:rPr lang="en-US" b="1" dirty="0">
                <a:solidFill>
                  <a:schemeClr val="bg1"/>
                </a:solidFill>
                <a:highlight>
                  <a:srgbClr val="0000FF"/>
                </a:highlight>
              </a:rPr>
              <a:t>This report is known as the “Good Day, Bad Day” report. All of the data on this report is based on the same point-in-time when comparing to prior years. Therefore, any analysis of this data almost always requires additional context. </a:t>
            </a:r>
          </a:p>
          <a:p>
            <a:r>
              <a:rPr lang="en-US" dirty="0"/>
              <a:t>FTE and RFTE calculations are based on HECC’s definitions. These are estimates, based on raw data.</a:t>
            </a:r>
          </a:p>
          <a:p>
            <a:r>
              <a:rPr lang="en-US" dirty="0"/>
              <a:t>This report, when called upon, pulls the raw data for each academic year, by term. This is Live data, so it will change throughout the day.</a:t>
            </a:r>
          </a:p>
          <a:p>
            <a:r>
              <a:rPr lang="en-US" dirty="0"/>
              <a:t>Therefore, you are reviewing the total FTE in our database system – which is likely slightly different than the HECC’s total FTE</a:t>
            </a:r>
          </a:p>
          <a:p>
            <a:pPr lvl="1"/>
            <a:r>
              <a:rPr lang="en-US" dirty="0"/>
              <a:t>Fall term does not include the Hold Harmless calculation that HECC applies</a:t>
            </a:r>
          </a:p>
          <a:p>
            <a:pPr lvl="1"/>
            <a:r>
              <a:rPr lang="en-US" dirty="0"/>
              <a:t>These data may or may not (dependent upon the actions) reflect the results of the annual desk audit by HECC, which could remove certain coursework from RFTE calculations.</a:t>
            </a:r>
          </a:p>
          <a:p>
            <a:pPr lvl="1"/>
            <a:r>
              <a:rPr lang="en-US" dirty="0"/>
              <a:t>Any registrations or coursework added a year/term after the Re-File submission to HECC will not be in the HECC’s accounting.</a:t>
            </a:r>
          </a:p>
        </p:txBody>
      </p:sp>
      <p:sp>
        <p:nvSpPr>
          <p:cNvPr id="6" name="TextBox 5">
            <a:hlinkClick r:id="rId2" action="ppaction://hlinksldjump"/>
            <a:extLst>
              <a:ext uri="{FF2B5EF4-FFF2-40B4-BE49-F238E27FC236}">
                <a16:creationId xmlns:a16="http://schemas.microsoft.com/office/drawing/2014/main" id="{7055BF04-B40E-4181-98B6-E563FF8227D6}"/>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1068141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YTD Credits</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report shows total credits for the current year, vs. totals from the same point-in-time of two previous years. </a:t>
            </a:r>
          </a:p>
          <a:p>
            <a:r>
              <a:rPr lang="en-US" dirty="0"/>
              <a:t>This report, when called upon, pulls the raw data for each academic year, by term. This is always yesterday’s data.</a:t>
            </a:r>
          </a:p>
        </p:txBody>
      </p:sp>
      <p:sp>
        <p:nvSpPr>
          <p:cNvPr id="4" name="TextBox 3">
            <a:hlinkClick r:id="rId2" action="ppaction://hlinksldjump"/>
            <a:extLst>
              <a:ext uri="{FF2B5EF4-FFF2-40B4-BE49-F238E27FC236}">
                <a16:creationId xmlns:a16="http://schemas.microsoft.com/office/drawing/2014/main" id="{C36EE569-5E92-4EC1-AC06-F8CF6DDB0622}"/>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965834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Caldwell Center Credits</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report shows total Caldwell Center credits for the current year, vs. totals from the same point-in-time of two previous years. </a:t>
            </a:r>
          </a:p>
          <a:p>
            <a:r>
              <a:rPr lang="en-US" dirty="0"/>
              <a:t>This report, when called upon, pulls the raw data for each academic year, by term. This is always yesterday’s data.</a:t>
            </a:r>
          </a:p>
          <a:p>
            <a:r>
              <a:rPr lang="en-US" dirty="0"/>
              <a:t>The current term shows total credits to date (as of yesterday’s data), while prior years show the total as of the end of the year (i.e., the target we want to exceed).</a:t>
            </a:r>
          </a:p>
        </p:txBody>
      </p:sp>
      <p:sp>
        <p:nvSpPr>
          <p:cNvPr id="4" name="TextBox 3">
            <a:hlinkClick r:id="rId2" action="ppaction://hlinksldjump"/>
            <a:extLst>
              <a:ext uri="{FF2B5EF4-FFF2-40B4-BE49-F238E27FC236}">
                <a16:creationId xmlns:a16="http://schemas.microsoft.com/office/drawing/2014/main" id="{D7312511-E74B-4B8F-AA97-AE7E8DF0648F}"/>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840991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YTD Unduplicated Headcount</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report shows total unduplicated headcount for the current year, vs. totals from the same point-in-time of two previous years. </a:t>
            </a:r>
          </a:p>
          <a:p>
            <a:r>
              <a:rPr lang="en-US" dirty="0"/>
              <a:t>Unduplicated means a distinct student can only be counted once in the academic year. In other words, if a student is counted in one term, they are not counted again even if they are enrolled in a subsequent term </a:t>
            </a:r>
            <a:r>
              <a:rPr lang="en-US" i="1" dirty="0"/>
              <a:t>during the same academic year</a:t>
            </a:r>
            <a:r>
              <a:rPr lang="en-US" dirty="0"/>
              <a:t>.</a:t>
            </a:r>
          </a:p>
          <a:p>
            <a:r>
              <a:rPr lang="en-US" dirty="0"/>
              <a:t>This report, when called upon, pulls the raw data for each academic year, by term. This is always yesterday’s data.</a:t>
            </a:r>
          </a:p>
          <a:p>
            <a:r>
              <a:rPr lang="en-US" dirty="0"/>
              <a:t>Typically, when reviewing unduplicated headcounts, we review by year.</a:t>
            </a:r>
          </a:p>
        </p:txBody>
      </p:sp>
      <p:sp>
        <p:nvSpPr>
          <p:cNvPr id="4" name="TextBox 3">
            <a:hlinkClick r:id="rId2" action="ppaction://hlinksldjump"/>
            <a:extLst>
              <a:ext uri="{FF2B5EF4-FFF2-40B4-BE49-F238E27FC236}">
                <a16:creationId xmlns:a16="http://schemas.microsoft.com/office/drawing/2014/main" id="{850AF03D-13AE-4DC0-9872-301D4F076A0A}"/>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470413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Which States our Students Come From</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lnSpcReduction="10000"/>
          </a:bodyPr>
          <a:lstStyle/>
          <a:p>
            <a:r>
              <a:rPr lang="en-US" b="1" dirty="0">
                <a:solidFill>
                  <a:schemeClr val="bg1"/>
                </a:solidFill>
                <a:highlight>
                  <a:srgbClr val="0000FF"/>
                </a:highlight>
              </a:rPr>
              <a:t>This report is a map of the US, that shows the number of TVCC students from each state (based on their permanent address) who are enrolled in courses in a specific term.  This is used to show, generally, from which states our students reside (since we are a border school).</a:t>
            </a:r>
          </a:p>
          <a:p>
            <a:r>
              <a:rPr lang="en-US" dirty="0"/>
              <a:t>Unduplicated means a distinct student can only be counted once in the academic term. In other words, if a student is taking more than one course during a term, they are only counted once during this term.</a:t>
            </a:r>
          </a:p>
          <a:p>
            <a:r>
              <a:rPr lang="en-US" dirty="0"/>
              <a:t>This report, when called upon, pulls the raw data for each academic term, by year. This is always yesterday’s data.</a:t>
            </a:r>
          </a:p>
        </p:txBody>
      </p:sp>
      <p:sp>
        <p:nvSpPr>
          <p:cNvPr id="4" name="TextBox 3">
            <a:hlinkClick r:id="rId2" action="ppaction://hlinksldjump"/>
            <a:extLst>
              <a:ext uri="{FF2B5EF4-FFF2-40B4-BE49-F238E27FC236}">
                <a16:creationId xmlns:a16="http://schemas.microsoft.com/office/drawing/2014/main" id="{9C862872-AB71-466D-9273-6D51764DD07C}"/>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4085661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Unduplicated Headcount, by Degree Intent</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lnSpcReduction="10000"/>
          </a:bodyPr>
          <a:lstStyle/>
          <a:p>
            <a:r>
              <a:rPr lang="en-US" b="1" dirty="0">
                <a:solidFill>
                  <a:schemeClr val="bg1"/>
                </a:solidFill>
                <a:highlight>
                  <a:srgbClr val="0000FF"/>
                </a:highlight>
              </a:rPr>
              <a:t>This report shows the unduplicated headcount, by year, and declared intent (degree type). We use this to gauge the percent of transfer students vs. CTE vs. short-term training vs. other intents.</a:t>
            </a:r>
          </a:p>
          <a:p>
            <a:r>
              <a:rPr lang="en-US" dirty="0"/>
              <a:t>Unduplicated means a distinct student can only be counted once in the academic year. In other words, if a student is counted in one term, they are not counted again even if they are enrolled in a subsequent term </a:t>
            </a:r>
            <a:r>
              <a:rPr lang="en-US" i="1" dirty="0"/>
              <a:t>during the same academic year</a:t>
            </a:r>
            <a:r>
              <a:rPr lang="en-US" dirty="0"/>
              <a:t>.</a:t>
            </a:r>
          </a:p>
          <a:p>
            <a:r>
              <a:rPr lang="en-US" dirty="0"/>
              <a:t>The current year displays data to date (as of yesterday) when called upon; prior years display data for the entire year.</a:t>
            </a:r>
          </a:p>
          <a:p>
            <a:r>
              <a:rPr lang="en-US" dirty="0"/>
              <a:t>The second visual displays the number of credits taken by the student groups above, by year.</a:t>
            </a:r>
          </a:p>
        </p:txBody>
      </p:sp>
      <p:sp>
        <p:nvSpPr>
          <p:cNvPr id="4" name="TextBox 3">
            <a:hlinkClick r:id="rId2" action="ppaction://hlinksldjump"/>
            <a:extLst>
              <a:ext uri="{FF2B5EF4-FFF2-40B4-BE49-F238E27FC236}">
                <a16:creationId xmlns:a16="http://schemas.microsoft.com/office/drawing/2014/main" id="{79035150-EF01-4DAE-804C-4536FF8C22FB}"/>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2414116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IPEDS Cohort Retention Table</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92500"/>
          </a:bodyPr>
          <a:lstStyle/>
          <a:p>
            <a:r>
              <a:rPr lang="en-US" b="1" dirty="0">
                <a:solidFill>
                  <a:schemeClr val="bg1"/>
                </a:solidFill>
                <a:highlight>
                  <a:srgbClr val="0000FF"/>
                </a:highlight>
              </a:rPr>
              <a:t>This report shows the retention rates by IPEDS Cohort year, and term. </a:t>
            </a:r>
          </a:p>
          <a:p>
            <a:r>
              <a:rPr lang="en-US" dirty="0"/>
              <a:t>Rates in </a:t>
            </a:r>
            <a:r>
              <a:rPr lang="en-US" b="1" dirty="0">
                <a:solidFill>
                  <a:schemeClr val="accent6"/>
                </a:solidFill>
              </a:rPr>
              <a:t>Bold Green </a:t>
            </a:r>
            <a:r>
              <a:rPr lang="en-US" dirty="0"/>
              <a:t>indicate an ongoing registration period.</a:t>
            </a:r>
          </a:p>
          <a:p>
            <a:r>
              <a:rPr lang="en-US" dirty="0"/>
              <a:t>Retention Rates include Completers who are no longer enrolled and all Returning Students.</a:t>
            </a:r>
          </a:p>
          <a:p>
            <a:r>
              <a:rPr lang="en-US" dirty="0"/>
              <a:t>To be included in an annual Cohort, a student must be:</a:t>
            </a:r>
          </a:p>
          <a:p>
            <a:pPr lvl="1"/>
            <a:r>
              <a:rPr lang="en-US" dirty="0"/>
              <a:t>enrolled at TVCC during the Fall term of the Cohort year;</a:t>
            </a:r>
          </a:p>
          <a:p>
            <a:pPr lvl="1"/>
            <a:r>
              <a:rPr lang="en-US" dirty="0"/>
              <a:t>full-time (12 or more term credits during Fall term of the Cohort year); </a:t>
            </a:r>
          </a:p>
          <a:p>
            <a:pPr lvl="1"/>
            <a:r>
              <a:rPr lang="en-US" dirty="0"/>
              <a:t>first-time (no postsecondary experience at any institution, and is enrolled for the first time at the undergraduate level, excluding attendance during the summer term immediately prior to the Fall term of the Cohort year); and</a:t>
            </a:r>
          </a:p>
          <a:p>
            <a:pPr lvl="1"/>
            <a:r>
              <a:rPr lang="en-US" dirty="0"/>
              <a:t>a degree- or certificate-seeking undergraduate.</a:t>
            </a:r>
          </a:p>
        </p:txBody>
      </p:sp>
      <p:sp>
        <p:nvSpPr>
          <p:cNvPr id="4" name="TextBox 3">
            <a:hlinkClick r:id="rId2" action="ppaction://hlinksldjump"/>
            <a:extLst>
              <a:ext uri="{FF2B5EF4-FFF2-40B4-BE49-F238E27FC236}">
                <a16:creationId xmlns:a16="http://schemas.microsoft.com/office/drawing/2014/main" id="{8AF00A11-532E-451E-8711-188F0084FEA7}"/>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2641520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Harney County Enrollment and FTE</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report shows the enrollments and FTE for Harney County students. TVCC has a contract to serve these students, and therefore this FTE is excluded from TVCC’s total Reimbursable FTE. </a:t>
            </a:r>
          </a:p>
          <a:p>
            <a:r>
              <a:rPr lang="en-US" dirty="0"/>
              <a:t>This report is manually updated (must be linked to specific data snapshots). Therefore, it is usually updated on census dates (four times per year).</a:t>
            </a:r>
          </a:p>
        </p:txBody>
      </p:sp>
      <p:sp>
        <p:nvSpPr>
          <p:cNvPr id="4" name="TextBox 3">
            <a:hlinkClick r:id="rId2" action="ppaction://hlinksldjump"/>
            <a:extLst>
              <a:ext uri="{FF2B5EF4-FFF2-40B4-BE49-F238E27FC236}">
                <a16:creationId xmlns:a16="http://schemas.microsoft.com/office/drawing/2014/main" id="{6ECE9573-A8BD-47D3-9C82-C807604298BA}"/>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2263051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Dual Credit Dashboard</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interactive dashboard provides the RFTE by dual credit type and year. To select different dual credit types, click on the line. 2+2 includes additional sub-reports, including coursework by HS.</a:t>
            </a:r>
          </a:p>
          <a:p>
            <a:r>
              <a:rPr lang="en-US" dirty="0"/>
              <a:t>This report allows us to monitor which HS are partnering with us for dual credit opportunities, and associated trends.</a:t>
            </a:r>
          </a:p>
        </p:txBody>
      </p:sp>
      <p:sp>
        <p:nvSpPr>
          <p:cNvPr id="4" name="TextBox 3">
            <a:hlinkClick r:id="rId2" action="ppaction://hlinksldjump"/>
            <a:extLst>
              <a:ext uri="{FF2B5EF4-FFF2-40B4-BE49-F238E27FC236}">
                <a16:creationId xmlns:a16="http://schemas.microsoft.com/office/drawing/2014/main" id="{83C314AE-9729-44D3-8407-2E5A05085F84}"/>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854224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53FD0-6B5F-464B-BB5B-E22A4D6A1DFC}"/>
              </a:ext>
            </a:extLst>
          </p:cNvPr>
          <p:cNvSpPr>
            <a:spLocks noGrp="1"/>
          </p:cNvSpPr>
          <p:nvPr>
            <p:ph type="title"/>
          </p:nvPr>
        </p:nvSpPr>
        <p:spPr/>
        <p:txBody>
          <a:bodyPr/>
          <a:lstStyle/>
          <a:p>
            <a:r>
              <a:rPr lang="en-US" dirty="0"/>
              <a:t>TVCC – Other Reports</a:t>
            </a:r>
          </a:p>
        </p:txBody>
      </p:sp>
      <p:graphicFrame>
        <p:nvGraphicFramePr>
          <p:cNvPr id="6" name="Content Placeholder 5">
            <a:extLst>
              <a:ext uri="{FF2B5EF4-FFF2-40B4-BE49-F238E27FC236}">
                <a16:creationId xmlns:a16="http://schemas.microsoft.com/office/drawing/2014/main" id="{96B8B1C3-A8BD-4968-8B41-3FD4E7DD0B36}"/>
              </a:ext>
            </a:extLst>
          </p:cNvPr>
          <p:cNvGraphicFramePr>
            <a:graphicFrameLocks noGrp="1"/>
          </p:cNvGraphicFramePr>
          <p:nvPr>
            <p:ph idx="1"/>
            <p:extLst>
              <p:ext uri="{D42A27DB-BD31-4B8C-83A1-F6EECF244321}">
                <p14:modId xmlns:p14="http://schemas.microsoft.com/office/powerpoint/2010/main" val="3888893676"/>
              </p:ext>
            </p:extLst>
          </p:nvPr>
        </p:nvGraphicFramePr>
        <p:xfrm>
          <a:off x="838200" y="1825624"/>
          <a:ext cx="10515600" cy="415608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601502509"/>
                    </a:ext>
                  </a:extLst>
                </a:gridCol>
                <a:gridCol w="1917700">
                  <a:extLst>
                    <a:ext uri="{9D8B030D-6E8A-4147-A177-3AD203B41FA5}">
                      <a16:colId xmlns:a16="http://schemas.microsoft.com/office/drawing/2014/main" val="3306629784"/>
                    </a:ext>
                  </a:extLst>
                </a:gridCol>
                <a:gridCol w="1892300">
                  <a:extLst>
                    <a:ext uri="{9D8B030D-6E8A-4147-A177-3AD203B41FA5}">
                      <a16:colId xmlns:a16="http://schemas.microsoft.com/office/drawing/2014/main" val="4201533185"/>
                    </a:ext>
                  </a:extLst>
                </a:gridCol>
              </a:tblGrid>
              <a:tr h="519510">
                <a:tc>
                  <a:txBody>
                    <a:bodyPr/>
                    <a:lstStyle/>
                    <a:p>
                      <a:r>
                        <a:rPr lang="en-US" dirty="0"/>
                        <a:t>Reports</a:t>
                      </a:r>
                    </a:p>
                  </a:txBody>
                  <a:tcPr/>
                </a:tc>
                <a:tc>
                  <a:txBody>
                    <a:bodyPr/>
                    <a:lstStyle/>
                    <a:p>
                      <a:r>
                        <a:rPr lang="en-US" dirty="0"/>
                        <a:t>Go To Report</a:t>
                      </a:r>
                    </a:p>
                  </a:txBody>
                  <a:tcPr/>
                </a:tc>
                <a:tc>
                  <a:txBody>
                    <a:bodyPr/>
                    <a:lstStyle/>
                    <a:p>
                      <a:r>
                        <a:rPr lang="en-US" dirty="0"/>
                        <a:t>More Info</a:t>
                      </a:r>
                    </a:p>
                  </a:txBody>
                  <a:tcPr/>
                </a:tc>
                <a:extLst>
                  <a:ext uri="{0D108BD9-81ED-4DB2-BD59-A6C34878D82A}">
                    <a16:rowId xmlns:a16="http://schemas.microsoft.com/office/drawing/2014/main" val="1124373309"/>
                  </a:ext>
                </a:extLst>
              </a:tr>
              <a:tr h="519510">
                <a:tc>
                  <a:txBody>
                    <a:bodyPr/>
                    <a:lstStyle/>
                    <a:p>
                      <a:r>
                        <a:rPr lang="en-US" b="0" dirty="0"/>
                        <a:t>YTD Credits</a:t>
                      </a:r>
                    </a:p>
                  </a:txBody>
                  <a:tcPr/>
                </a:tc>
                <a:tc>
                  <a:txBody>
                    <a:bodyPr/>
                    <a:lstStyle/>
                    <a:p>
                      <a:r>
                        <a:rPr lang="en-US" b="0" dirty="0">
                          <a:hlinkClick r:id="rId2"/>
                        </a:rPr>
                        <a:t>Link</a:t>
                      </a:r>
                      <a:endParaRPr lang="en-US" b="0" dirty="0"/>
                    </a:p>
                  </a:txBody>
                  <a:tcPr/>
                </a:tc>
                <a:tc>
                  <a:txBody>
                    <a:bodyPr/>
                    <a:lstStyle/>
                    <a:p>
                      <a:r>
                        <a:rPr lang="en-US" b="0" dirty="0">
                          <a:hlinkClick r:id="rId3" action="ppaction://hlinksldjump"/>
                        </a:rPr>
                        <a:t>Details</a:t>
                      </a:r>
                      <a:endParaRPr lang="en-US" b="0" dirty="0"/>
                    </a:p>
                  </a:txBody>
                  <a:tcPr/>
                </a:tc>
                <a:extLst>
                  <a:ext uri="{0D108BD9-81ED-4DB2-BD59-A6C34878D82A}">
                    <a16:rowId xmlns:a16="http://schemas.microsoft.com/office/drawing/2014/main" val="669391162"/>
                  </a:ext>
                </a:extLst>
              </a:tr>
              <a:tr h="519510">
                <a:tc>
                  <a:txBody>
                    <a:bodyPr/>
                    <a:lstStyle/>
                    <a:p>
                      <a:r>
                        <a:rPr lang="en-US" dirty="0"/>
                        <a:t>Caldwell Center Credits, by Year and Term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4"/>
                        </a:rPr>
                        <a:t>Link</a:t>
                      </a:r>
                      <a:endParaRPr lang="en-US" dirty="0"/>
                    </a:p>
                  </a:txBody>
                  <a:tcPr/>
                </a:tc>
                <a:tc>
                  <a:txBody>
                    <a:bodyPr/>
                    <a:lstStyle/>
                    <a:p>
                      <a:r>
                        <a:rPr lang="en-US" dirty="0">
                          <a:hlinkClick r:id="rId5" action="ppaction://hlinksldjump"/>
                        </a:rPr>
                        <a:t>Details</a:t>
                      </a:r>
                      <a:endParaRPr lang="en-US" dirty="0"/>
                    </a:p>
                  </a:txBody>
                  <a:tcPr/>
                </a:tc>
                <a:extLst>
                  <a:ext uri="{0D108BD9-81ED-4DB2-BD59-A6C34878D82A}">
                    <a16:rowId xmlns:a16="http://schemas.microsoft.com/office/drawing/2014/main" val="3158948963"/>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Caldwell Center Credits, by Term and Year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6"/>
                        </a:rPr>
                        <a:t>Link</a:t>
                      </a:r>
                      <a:endParaRPr lang="en-US" dirty="0"/>
                    </a:p>
                  </a:txBody>
                  <a:tcPr/>
                </a:tc>
                <a:tc>
                  <a:txBody>
                    <a:bodyPr/>
                    <a:lstStyle/>
                    <a:p>
                      <a:r>
                        <a:rPr lang="en-US" dirty="0">
                          <a:hlinkClick r:id="rId5" action="ppaction://hlinksldjump"/>
                        </a:rPr>
                        <a:t>Details</a:t>
                      </a:r>
                      <a:endParaRPr lang="en-US" dirty="0"/>
                    </a:p>
                  </a:txBody>
                  <a:tcPr/>
                </a:tc>
                <a:extLst>
                  <a:ext uri="{0D108BD9-81ED-4DB2-BD59-A6C34878D82A}">
                    <a16:rowId xmlns:a16="http://schemas.microsoft.com/office/drawing/2014/main" val="700848330"/>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YTD Unduplicated Headcount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7"/>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8" action="ppaction://hlinksldjump"/>
                        </a:rPr>
                        <a:t>Details</a:t>
                      </a:r>
                      <a:endParaRPr lang="en-US" dirty="0"/>
                    </a:p>
                  </a:txBody>
                  <a:tcPr/>
                </a:tc>
                <a:extLst>
                  <a:ext uri="{0D108BD9-81ED-4DB2-BD59-A6C34878D82A}">
                    <a16:rowId xmlns:a16="http://schemas.microsoft.com/office/drawing/2014/main" val="1535373041"/>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Which States our Students Come From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9"/>
                        </a:rPr>
                        <a:t>Link</a:t>
                      </a:r>
                      <a:endParaRPr lang="en-US" dirty="0"/>
                    </a:p>
                  </a:txBody>
                  <a:tcPr/>
                </a:tc>
                <a:tc>
                  <a:txBody>
                    <a:bodyPr/>
                    <a:lstStyle/>
                    <a:p>
                      <a:r>
                        <a:rPr lang="en-US" dirty="0">
                          <a:hlinkClick r:id="rId10" action="ppaction://hlinksldjump"/>
                        </a:rPr>
                        <a:t>Details</a:t>
                      </a:r>
                      <a:endParaRPr lang="en-US" dirty="0"/>
                    </a:p>
                  </a:txBody>
                  <a:tcPr/>
                </a:tc>
                <a:extLst>
                  <a:ext uri="{0D108BD9-81ED-4DB2-BD59-A6C34878D82A}">
                    <a16:rowId xmlns:a16="http://schemas.microsoft.com/office/drawing/2014/main" val="2046451864"/>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Unduplicated Headcount, by Degree Intent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1"/>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2" action="ppaction://hlinksldjump"/>
                        </a:rPr>
                        <a:t>Details</a:t>
                      </a:r>
                      <a:endParaRPr lang="en-US" dirty="0"/>
                    </a:p>
                  </a:txBody>
                  <a:tcPr/>
                </a:tc>
                <a:extLst>
                  <a:ext uri="{0D108BD9-81ED-4DB2-BD59-A6C34878D82A}">
                    <a16:rowId xmlns:a16="http://schemas.microsoft.com/office/drawing/2014/main" val="3144141099"/>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IPEDS Cohort Retention Table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3"/>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4" action="ppaction://hlinksldjump"/>
                        </a:rPr>
                        <a:t>Details</a:t>
                      </a:r>
                      <a:endParaRPr lang="en-US" dirty="0"/>
                    </a:p>
                  </a:txBody>
                  <a:tcPr/>
                </a:tc>
                <a:extLst>
                  <a:ext uri="{0D108BD9-81ED-4DB2-BD59-A6C34878D82A}">
                    <a16:rowId xmlns:a16="http://schemas.microsoft.com/office/drawing/2014/main" val="1570404681"/>
                  </a:ext>
                </a:extLst>
              </a:tr>
            </a:tbl>
          </a:graphicData>
        </a:graphic>
      </p:graphicFrame>
    </p:spTree>
    <p:extLst>
      <p:ext uri="{BB962C8B-B14F-4D97-AF65-F5344CB8AC3E}">
        <p14:creationId xmlns:p14="http://schemas.microsoft.com/office/powerpoint/2010/main" val="3966127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Progression by Major (with Filters)</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interactive dashboard provides data regarding students who earn 15, 30, and 45 credits during  their entering year (predictors for on-time degree completion).</a:t>
            </a:r>
          </a:p>
          <a:p>
            <a:r>
              <a:rPr lang="en-US" dirty="0"/>
              <a:t>This report has filters, so we can look at this data through equity lenses, as well as which HS the students attended (prior to being a degree-seeking college student), student athletes, gender, first-gen status, previous dual credit student, and first term load status.</a:t>
            </a:r>
          </a:p>
        </p:txBody>
      </p:sp>
      <p:sp>
        <p:nvSpPr>
          <p:cNvPr id="4" name="TextBox 3">
            <a:hlinkClick r:id="rId2" action="ppaction://hlinksldjump"/>
            <a:extLst>
              <a:ext uri="{FF2B5EF4-FFF2-40B4-BE49-F238E27FC236}">
                <a16:creationId xmlns:a16="http://schemas.microsoft.com/office/drawing/2014/main" id="{DD0095B3-02F9-4897-B9B5-DDEFFBFE115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218498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Course Success Rates, by Dept (with Filters)</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85000" lnSpcReduction="20000"/>
          </a:bodyPr>
          <a:lstStyle/>
          <a:p>
            <a:r>
              <a:rPr lang="en-US" b="1" dirty="0">
                <a:solidFill>
                  <a:schemeClr val="bg1"/>
                </a:solidFill>
                <a:highlight>
                  <a:srgbClr val="0000FF"/>
                </a:highlight>
              </a:rPr>
              <a:t>This interactive dashboard provides data regarding students who successfully pass courses, by department.</a:t>
            </a:r>
          </a:p>
          <a:p>
            <a:r>
              <a:rPr lang="en-US" dirty="0"/>
              <a:t>This report has filters, so we can look at this data by department, as well as by course, through equity lenses, and other filters such as student athletes, gender, first-gen status, previous dual credit student, and first term load status.</a:t>
            </a:r>
          </a:p>
          <a:p>
            <a:r>
              <a:rPr lang="en-US" dirty="0"/>
              <a:t>This report uses cascading filters, meaning the user MUST select the Department first. Once a department is selected, the default for selected courses is all courses in this department.</a:t>
            </a:r>
          </a:p>
          <a:p>
            <a:r>
              <a:rPr lang="en-US" dirty="0"/>
              <a:t>“</a:t>
            </a:r>
            <a:r>
              <a:rPr lang="en-US" dirty="0">
                <a:effectLst/>
              </a:rPr>
              <a:t>Course Success” assumes a grade of C- or better.</a:t>
            </a:r>
          </a:p>
          <a:p>
            <a:r>
              <a:rPr lang="en-US" dirty="0">
                <a:effectLst/>
              </a:rPr>
              <a:t>Course Success Rate calculations exclude Withdrawals; also exclude prior attempts </a:t>
            </a:r>
            <a:r>
              <a:rPr lang="en-US" b="1" dirty="0">
                <a:effectLst/>
              </a:rPr>
              <a:t>IF</a:t>
            </a:r>
            <a:r>
              <a:rPr lang="en-US" dirty="0">
                <a:effectLst/>
              </a:rPr>
              <a:t> course was Repeated</a:t>
            </a:r>
          </a:p>
          <a:p>
            <a:r>
              <a:rPr lang="en-US" dirty="0">
                <a:effectLst/>
              </a:rPr>
              <a:t>Excludes dual-credit courses AND students taking the course as dual-credit students</a:t>
            </a:r>
          </a:p>
          <a:p>
            <a:endParaRPr lang="en-US" dirty="0"/>
          </a:p>
        </p:txBody>
      </p:sp>
      <p:sp>
        <p:nvSpPr>
          <p:cNvPr id="4" name="TextBox 3">
            <a:hlinkClick r:id="rId2" action="ppaction://hlinksldjump"/>
            <a:extLst>
              <a:ext uri="{FF2B5EF4-FFF2-40B4-BE49-F238E27FC236}">
                <a16:creationId xmlns:a16="http://schemas.microsoft.com/office/drawing/2014/main" id="{FDAA35D2-F9FB-4B9E-9BE2-78F772C718E7}"/>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584555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Strategic Planning Dashboard</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dashboard is only available on my.tvcc.cc, with appropriate credentials. End user must select the department. </a:t>
            </a:r>
          </a:p>
          <a:p>
            <a:r>
              <a:rPr lang="en-US" dirty="0"/>
              <a:t>This dashboard is where users enter information pertaining to annual goals. Users may print and review, by department. Specific users may approve, return, and comment on goals entered for review.</a:t>
            </a:r>
            <a:endParaRPr lang="en-US" dirty="0">
              <a:effectLst/>
            </a:endParaRPr>
          </a:p>
          <a:p>
            <a:endParaRPr lang="en-US" dirty="0"/>
          </a:p>
        </p:txBody>
      </p:sp>
      <p:sp>
        <p:nvSpPr>
          <p:cNvPr id="4" name="TextBox 3">
            <a:hlinkClick r:id="rId2" action="ppaction://hlinksldjump"/>
            <a:extLst>
              <a:ext uri="{FF2B5EF4-FFF2-40B4-BE49-F238E27FC236}">
                <a16:creationId xmlns:a16="http://schemas.microsoft.com/office/drawing/2014/main" id="{C96D26CB-A458-46F6-96BA-674F75D9E7F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4204745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Faculty Reports</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These are a series of reports used frequently by faculty and administration. These reports are used for scheduling, textbooks ordering, review of enrollments by sections, faculty loads, and department reporting. </a:t>
            </a:r>
          </a:p>
          <a:p>
            <a:r>
              <a:rPr lang="en-US" dirty="0"/>
              <a:t>Faculty Reports includes:  </a:t>
            </a:r>
          </a:p>
          <a:p>
            <a:pPr lvl="1"/>
            <a:r>
              <a:rPr lang="en-US" dirty="0"/>
              <a:t>Department Report</a:t>
            </a:r>
          </a:p>
          <a:p>
            <a:pPr lvl="1"/>
            <a:r>
              <a:rPr lang="en-US" dirty="0">
                <a:effectLst/>
              </a:rPr>
              <a:t>Instructor Report</a:t>
            </a:r>
          </a:p>
          <a:p>
            <a:pPr lvl="1"/>
            <a:r>
              <a:rPr lang="en-US" dirty="0"/>
              <a:t>Course Report</a:t>
            </a:r>
            <a:endParaRPr lang="en-US" dirty="0">
              <a:effectLst/>
            </a:endParaRPr>
          </a:p>
          <a:p>
            <a:endParaRPr lang="en-US" dirty="0"/>
          </a:p>
        </p:txBody>
      </p:sp>
      <p:sp>
        <p:nvSpPr>
          <p:cNvPr id="4" name="TextBox 3">
            <a:hlinkClick r:id="rId2" action="ppaction://hlinksldjump"/>
            <a:extLst>
              <a:ext uri="{FF2B5EF4-FFF2-40B4-BE49-F238E27FC236}">
                <a16:creationId xmlns:a16="http://schemas.microsoft.com/office/drawing/2014/main" id="{C96D26CB-A458-46F6-96BA-674F75D9E7F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4067906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Governance Council Surveys</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dashboard displays the results from the surveys of the four governance councils at TVCC. This data helps to inform administration about the shared governance process, in particular the understanding among the campus community, and perceptions regarding its effectiveness. </a:t>
            </a:r>
          </a:p>
          <a:p>
            <a:endParaRPr lang="en-US" dirty="0"/>
          </a:p>
        </p:txBody>
      </p:sp>
      <p:sp>
        <p:nvSpPr>
          <p:cNvPr id="4" name="TextBox 3">
            <a:hlinkClick r:id="rId2" action="ppaction://hlinksldjump"/>
            <a:extLst>
              <a:ext uri="{FF2B5EF4-FFF2-40B4-BE49-F238E27FC236}">
                <a16:creationId xmlns:a16="http://schemas.microsoft.com/office/drawing/2014/main" id="{C96D26CB-A458-46F6-96BA-674F75D9E7F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2403244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PDP</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dashboard</a:t>
            </a:r>
          </a:p>
          <a:p>
            <a:endParaRPr lang="en-US" b="1" dirty="0">
              <a:solidFill>
                <a:schemeClr val="bg1"/>
              </a:solidFill>
              <a:highlight>
                <a:srgbClr val="0000FF"/>
              </a:highlight>
            </a:endParaRPr>
          </a:p>
          <a:p>
            <a:endParaRPr lang="en-US" dirty="0">
              <a:highlight>
                <a:srgbClr val="0000FF"/>
              </a:highlight>
            </a:endParaRPr>
          </a:p>
          <a:p>
            <a:endParaRPr lang="en-US" dirty="0"/>
          </a:p>
        </p:txBody>
      </p:sp>
      <p:sp>
        <p:nvSpPr>
          <p:cNvPr id="4" name="TextBox 3">
            <a:hlinkClick r:id="rId2" action="ppaction://hlinksldjump"/>
            <a:extLst>
              <a:ext uri="{FF2B5EF4-FFF2-40B4-BE49-F238E27FC236}">
                <a16:creationId xmlns:a16="http://schemas.microsoft.com/office/drawing/2014/main" id="{C96D26CB-A458-46F6-96BA-674F75D9E7F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264897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IPEDS Data Feedback Report</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92500" lnSpcReduction="20000"/>
          </a:bodyPr>
          <a:lstStyle/>
          <a:p>
            <a:r>
              <a:rPr lang="en-US" b="1" dirty="0">
                <a:solidFill>
                  <a:schemeClr val="bg1"/>
                </a:solidFill>
                <a:highlight>
                  <a:srgbClr val="0000FF"/>
                </a:highlight>
              </a:rPr>
              <a:t>This report uses a comparison group of institutions, selected by IPEDS, and serves as a national benchmarking tool for TVCC, with respect to:</a:t>
            </a:r>
          </a:p>
          <a:p>
            <a:endParaRPr lang="en-US" dirty="0">
              <a:solidFill>
                <a:schemeClr val="bg1"/>
              </a:solidFill>
              <a:highlight>
                <a:srgbClr val="0000FF"/>
              </a:highlight>
            </a:endParaRPr>
          </a:p>
          <a:p>
            <a:r>
              <a:rPr lang="en-US" dirty="0"/>
              <a:t>Enrollments</a:t>
            </a:r>
          </a:p>
          <a:p>
            <a:r>
              <a:rPr lang="en-US" dirty="0"/>
              <a:t>Completion Rates &amp; Awards</a:t>
            </a:r>
          </a:p>
          <a:p>
            <a:r>
              <a:rPr lang="en-US" dirty="0"/>
              <a:t>Cost and Net Price</a:t>
            </a:r>
          </a:p>
          <a:p>
            <a:r>
              <a:rPr lang="en-US" dirty="0"/>
              <a:t>Financial Aid</a:t>
            </a:r>
          </a:p>
          <a:p>
            <a:r>
              <a:rPr lang="en-US" dirty="0"/>
              <a:t>Retention Rates</a:t>
            </a:r>
          </a:p>
          <a:p>
            <a:r>
              <a:rPr lang="en-US" dirty="0"/>
              <a:t>Finance </a:t>
            </a:r>
          </a:p>
          <a:p>
            <a:r>
              <a:rPr lang="en-US" dirty="0"/>
              <a:t>Staff</a:t>
            </a:r>
          </a:p>
          <a:p>
            <a:r>
              <a:rPr lang="en-US" dirty="0"/>
              <a:t>Libraries</a:t>
            </a:r>
          </a:p>
          <a:p>
            <a:endParaRPr lang="en-US" b="1" dirty="0">
              <a:highlight>
                <a:srgbClr val="0000FF"/>
              </a:highlight>
            </a:endParaRPr>
          </a:p>
          <a:p>
            <a:endParaRPr lang="en-US" dirty="0">
              <a:highlight>
                <a:srgbClr val="0000FF"/>
              </a:highlight>
            </a:endParaRPr>
          </a:p>
          <a:p>
            <a:endParaRPr lang="en-US" dirty="0"/>
          </a:p>
        </p:txBody>
      </p:sp>
      <p:sp>
        <p:nvSpPr>
          <p:cNvPr id="4" name="TextBox 3">
            <a:hlinkClick r:id="rId2" action="ppaction://hlinksldjump"/>
            <a:extLst>
              <a:ext uri="{FF2B5EF4-FFF2-40B4-BE49-F238E27FC236}">
                <a16:creationId xmlns:a16="http://schemas.microsoft.com/office/drawing/2014/main" id="{C96D26CB-A458-46F6-96BA-674F75D9E7F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180998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pPr lvl="0">
              <a:lnSpc>
                <a:spcPct val="100000"/>
              </a:lnSpc>
              <a:spcBef>
                <a:spcPts val="0"/>
              </a:spcBef>
              <a:defRPr/>
            </a:pPr>
            <a:r>
              <a:rPr lang="en-US" dirty="0"/>
              <a:t>EMSI Economic Impact Report</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a:bodyPr>
          <a:lstStyle/>
          <a:p>
            <a:r>
              <a:rPr lang="en-US" b="1" dirty="0">
                <a:solidFill>
                  <a:schemeClr val="bg1"/>
                </a:solidFill>
                <a:highlight>
                  <a:srgbClr val="0000FF"/>
                </a:highlight>
              </a:rPr>
              <a:t>This report was completed in August 2020, and uses 2018-19 data from TVCC to produce an external analysis describing the economic impacts that TVCC brings to the region.</a:t>
            </a:r>
            <a:endParaRPr lang="en-US" dirty="0">
              <a:solidFill>
                <a:schemeClr val="bg1"/>
              </a:solidFill>
              <a:highlight>
                <a:srgbClr val="0000FF"/>
              </a:highlight>
            </a:endParaRPr>
          </a:p>
          <a:p>
            <a:r>
              <a:rPr lang="en-US" dirty="0"/>
              <a:t>The TVCC service area only includes the counties in OR in which TVCC operates.</a:t>
            </a:r>
          </a:p>
          <a:p>
            <a:r>
              <a:rPr lang="en-US" dirty="0"/>
              <a:t>The report also includes an investment analysis.</a:t>
            </a:r>
          </a:p>
          <a:p>
            <a:endParaRPr lang="en-US" b="1" dirty="0">
              <a:highlight>
                <a:srgbClr val="0000FF"/>
              </a:highlight>
            </a:endParaRPr>
          </a:p>
          <a:p>
            <a:endParaRPr lang="en-US" dirty="0">
              <a:highlight>
                <a:srgbClr val="0000FF"/>
              </a:highlight>
            </a:endParaRPr>
          </a:p>
          <a:p>
            <a:endParaRPr lang="en-US" dirty="0"/>
          </a:p>
        </p:txBody>
      </p:sp>
      <p:sp>
        <p:nvSpPr>
          <p:cNvPr id="4" name="TextBox 3">
            <a:hlinkClick r:id="rId2" action="ppaction://hlinksldjump"/>
            <a:extLst>
              <a:ext uri="{FF2B5EF4-FFF2-40B4-BE49-F238E27FC236}">
                <a16:creationId xmlns:a16="http://schemas.microsoft.com/office/drawing/2014/main" id="{C96D26CB-A458-46F6-96BA-674F75D9E7F9}"/>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415590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53FD0-6B5F-464B-BB5B-E22A4D6A1DFC}"/>
              </a:ext>
            </a:extLst>
          </p:cNvPr>
          <p:cNvSpPr>
            <a:spLocks noGrp="1"/>
          </p:cNvSpPr>
          <p:nvPr>
            <p:ph type="title"/>
          </p:nvPr>
        </p:nvSpPr>
        <p:spPr/>
        <p:txBody>
          <a:bodyPr/>
          <a:lstStyle/>
          <a:p>
            <a:r>
              <a:rPr lang="en-US" dirty="0"/>
              <a:t>TVCC – Other Reports</a:t>
            </a:r>
          </a:p>
        </p:txBody>
      </p:sp>
      <p:graphicFrame>
        <p:nvGraphicFramePr>
          <p:cNvPr id="6" name="Content Placeholder 5">
            <a:extLst>
              <a:ext uri="{FF2B5EF4-FFF2-40B4-BE49-F238E27FC236}">
                <a16:creationId xmlns:a16="http://schemas.microsoft.com/office/drawing/2014/main" id="{96B8B1C3-A8BD-4968-8B41-3FD4E7DD0B36}"/>
              </a:ext>
            </a:extLst>
          </p:cNvPr>
          <p:cNvGraphicFramePr>
            <a:graphicFrameLocks noGrp="1"/>
          </p:cNvGraphicFramePr>
          <p:nvPr>
            <p:ph idx="1"/>
            <p:extLst>
              <p:ext uri="{D42A27DB-BD31-4B8C-83A1-F6EECF244321}">
                <p14:modId xmlns:p14="http://schemas.microsoft.com/office/powerpoint/2010/main" val="3899499351"/>
              </p:ext>
            </p:extLst>
          </p:nvPr>
        </p:nvGraphicFramePr>
        <p:xfrm>
          <a:off x="838200" y="1825624"/>
          <a:ext cx="10515600" cy="415608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601502509"/>
                    </a:ext>
                  </a:extLst>
                </a:gridCol>
                <a:gridCol w="1917700">
                  <a:extLst>
                    <a:ext uri="{9D8B030D-6E8A-4147-A177-3AD203B41FA5}">
                      <a16:colId xmlns:a16="http://schemas.microsoft.com/office/drawing/2014/main" val="3306629784"/>
                    </a:ext>
                  </a:extLst>
                </a:gridCol>
                <a:gridCol w="1892300">
                  <a:extLst>
                    <a:ext uri="{9D8B030D-6E8A-4147-A177-3AD203B41FA5}">
                      <a16:colId xmlns:a16="http://schemas.microsoft.com/office/drawing/2014/main" val="4201533185"/>
                    </a:ext>
                  </a:extLst>
                </a:gridCol>
              </a:tblGrid>
              <a:tr h="519510">
                <a:tc>
                  <a:txBody>
                    <a:bodyPr/>
                    <a:lstStyle/>
                    <a:p>
                      <a:r>
                        <a:rPr lang="en-US" dirty="0"/>
                        <a:t>Reports</a:t>
                      </a:r>
                    </a:p>
                  </a:txBody>
                  <a:tcPr/>
                </a:tc>
                <a:tc>
                  <a:txBody>
                    <a:bodyPr/>
                    <a:lstStyle/>
                    <a:p>
                      <a:r>
                        <a:rPr lang="en-US" dirty="0"/>
                        <a:t>Go To Report</a:t>
                      </a:r>
                    </a:p>
                  </a:txBody>
                  <a:tcPr/>
                </a:tc>
                <a:tc>
                  <a:txBody>
                    <a:bodyPr/>
                    <a:lstStyle/>
                    <a:p>
                      <a:r>
                        <a:rPr lang="en-US" dirty="0"/>
                        <a:t>More Info</a:t>
                      </a:r>
                    </a:p>
                  </a:txBody>
                  <a:tcPr/>
                </a:tc>
                <a:extLst>
                  <a:ext uri="{0D108BD9-81ED-4DB2-BD59-A6C34878D82A}">
                    <a16:rowId xmlns:a16="http://schemas.microsoft.com/office/drawing/2014/main" val="1124373309"/>
                  </a:ext>
                </a:extLst>
              </a:tr>
              <a:tr h="519510">
                <a:tc>
                  <a:txBody>
                    <a:bodyPr/>
                    <a:lstStyle/>
                    <a:p>
                      <a:r>
                        <a:rPr lang="en-US" b="0" dirty="0"/>
                        <a:t>Harney County Enrollment and FTE</a:t>
                      </a:r>
                    </a:p>
                  </a:txBody>
                  <a:tcPr/>
                </a:tc>
                <a:tc>
                  <a:txBody>
                    <a:bodyPr/>
                    <a:lstStyle/>
                    <a:p>
                      <a:r>
                        <a:rPr lang="en-US" b="0" dirty="0">
                          <a:hlinkClick r:id="rId2"/>
                        </a:rPr>
                        <a:t>Link</a:t>
                      </a:r>
                      <a:endParaRPr lang="en-US" b="0" dirty="0"/>
                    </a:p>
                  </a:txBody>
                  <a:tcPr/>
                </a:tc>
                <a:tc>
                  <a:txBody>
                    <a:bodyPr/>
                    <a:lstStyle/>
                    <a:p>
                      <a:r>
                        <a:rPr lang="en-US" b="0" dirty="0">
                          <a:hlinkClick r:id="rId3" action="ppaction://hlinksldjump"/>
                        </a:rPr>
                        <a:t>Details</a:t>
                      </a:r>
                      <a:endParaRPr lang="en-US" b="0" dirty="0"/>
                    </a:p>
                  </a:txBody>
                  <a:tcPr/>
                </a:tc>
                <a:extLst>
                  <a:ext uri="{0D108BD9-81ED-4DB2-BD59-A6C34878D82A}">
                    <a16:rowId xmlns:a16="http://schemas.microsoft.com/office/drawing/2014/main" val="669391162"/>
                  </a:ext>
                </a:extLst>
              </a:tr>
              <a:tr h="519510">
                <a:tc>
                  <a:txBody>
                    <a:bodyPr/>
                    <a:lstStyle/>
                    <a:p>
                      <a:r>
                        <a:rPr lang="en-US" dirty="0"/>
                        <a:t>New Degree Seekers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4"/>
                        </a:rPr>
                        <a:t>Link</a:t>
                      </a:r>
                      <a:endParaRPr lang="en-US" dirty="0"/>
                    </a:p>
                  </a:txBody>
                  <a:tcPr/>
                </a:tc>
                <a:tc>
                  <a:txBody>
                    <a:bodyPr/>
                    <a:lstStyle/>
                    <a:p>
                      <a:r>
                        <a:rPr lang="en-US" dirty="0"/>
                        <a:t>Details</a:t>
                      </a:r>
                    </a:p>
                  </a:txBody>
                  <a:tcPr/>
                </a:tc>
                <a:extLst>
                  <a:ext uri="{0D108BD9-81ED-4DB2-BD59-A6C34878D82A}">
                    <a16:rowId xmlns:a16="http://schemas.microsoft.com/office/drawing/2014/main" val="3158948963"/>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Dual Credit Dashboard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5"/>
                        </a:rPr>
                        <a:t>Link</a:t>
                      </a:r>
                      <a:endParaRPr lang="en-US" dirty="0"/>
                    </a:p>
                  </a:txBody>
                  <a:tcPr/>
                </a:tc>
                <a:tc>
                  <a:txBody>
                    <a:bodyPr/>
                    <a:lstStyle/>
                    <a:p>
                      <a:r>
                        <a:rPr lang="en-US" dirty="0">
                          <a:hlinkClick r:id="rId6" action="ppaction://hlinksldjump"/>
                        </a:rPr>
                        <a:t>Details</a:t>
                      </a:r>
                      <a:endParaRPr lang="en-US" dirty="0"/>
                    </a:p>
                  </a:txBody>
                  <a:tcPr/>
                </a:tc>
                <a:extLst>
                  <a:ext uri="{0D108BD9-81ED-4DB2-BD59-A6C34878D82A}">
                    <a16:rowId xmlns:a16="http://schemas.microsoft.com/office/drawing/2014/main" val="700848330"/>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Progression by Major (with Filters)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7"/>
                        </a:rPr>
                        <a:t>Link</a:t>
                      </a:r>
                      <a:endParaRPr lang="en-US" dirty="0"/>
                    </a:p>
                  </a:txBody>
                  <a:tcPr/>
                </a:tc>
                <a:tc>
                  <a:txBody>
                    <a:bodyPr/>
                    <a:lstStyle/>
                    <a:p>
                      <a:r>
                        <a:rPr lang="en-US" dirty="0">
                          <a:hlinkClick r:id="rId8" action="ppaction://hlinksldjump"/>
                        </a:rPr>
                        <a:t>Details</a:t>
                      </a:r>
                      <a:endParaRPr lang="en-US" dirty="0"/>
                    </a:p>
                  </a:txBody>
                  <a:tcPr/>
                </a:tc>
                <a:extLst>
                  <a:ext uri="{0D108BD9-81ED-4DB2-BD59-A6C34878D82A}">
                    <a16:rowId xmlns:a16="http://schemas.microsoft.com/office/drawing/2014/main" val="1535373041"/>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Course Success Rates, by Dept (with Filters)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9"/>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0" action="ppaction://hlinksldjump"/>
                        </a:rPr>
                        <a:t>Details</a:t>
                      </a:r>
                      <a:endParaRPr lang="en-US" dirty="0"/>
                    </a:p>
                  </a:txBody>
                  <a:tcPr/>
                </a:tc>
                <a:extLst>
                  <a:ext uri="{0D108BD9-81ED-4DB2-BD59-A6C34878D82A}">
                    <a16:rowId xmlns:a16="http://schemas.microsoft.com/office/drawing/2014/main" val="2046451864"/>
                  </a:ext>
                </a:extLst>
              </a:tr>
              <a:tr h="519510">
                <a:tc>
                  <a:txBody>
                    <a:bodyPr/>
                    <a:lstStyle/>
                    <a:p>
                      <a:endParaRPr lang="en-US" dirty="0"/>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3144141099"/>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Strategic Planning Dashboard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11"/>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Details</a:t>
                      </a:r>
                    </a:p>
                  </a:txBody>
                  <a:tcPr/>
                </a:tc>
                <a:extLst>
                  <a:ext uri="{0D108BD9-81ED-4DB2-BD59-A6C34878D82A}">
                    <a16:rowId xmlns:a16="http://schemas.microsoft.com/office/drawing/2014/main" val="1570404681"/>
                  </a:ext>
                </a:extLst>
              </a:tr>
            </a:tbl>
          </a:graphicData>
        </a:graphic>
      </p:graphicFrame>
    </p:spTree>
    <p:extLst>
      <p:ext uri="{BB962C8B-B14F-4D97-AF65-F5344CB8AC3E}">
        <p14:creationId xmlns:p14="http://schemas.microsoft.com/office/powerpoint/2010/main" val="119451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53FD0-6B5F-464B-BB5B-E22A4D6A1DFC}"/>
              </a:ext>
            </a:extLst>
          </p:cNvPr>
          <p:cNvSpPr>
            <a:spLocks noGrp="1"/>
          </p:cNvSpPr>
          <p:nvPr>
            <p:ph type="title"/>
          </p:nvPr>
        </p:nvSpPr>
        <p:spPr/>
        <p:txBody>
          <a:bodyPr/>
          <a:lstStyle/>
          <a:p>
            <a:r>
              <a:rPr lang="en-US" dirty="0"/>
              <a:t>TVCC – Other Reports</a:t>
            </a:r>
          </a:p>
        </p:txBody>
      </p:sp>
      <p:graphicFrame>
        <p:nvGraphicFramePr>
          <p:cNvPr id="6" name="Content Placeholder 5">
            <a:extLst>
              <a:ext uri="{FF2B5EF4-FFF2-40B4-BE49-F238E27FC236}">
                <a16:creationId xmlns:a16="http://schemas.microsoft.com/office/drawing/2014/main" id="{96B8B1C3-A8BD-4968-8B41-3FD4E7DD0B36}"/>
              </a:ext>
            </a:extLst>
          </p:cNvPr>
          <p:cNvGraphicFramePr>
            <a:graphicFrameLocks noGrp="1"/>
          </p:cNvGraphicFramePr>
          <p:nvPr>
            <p:ph idx="1"/>
            <p:extLst>
              <p:ext uri="{D42A27DB-BD31-4B8C-83A1-F6EECF244321}">
                <p14:modId xmlns:p14="http://schemas.microsoft.com/office/powerpoint/2010/main" val="720256252"/>
              </p:ext>
            </p:extLst>
          </p:nvPr>
        </p:nvGraphicFramePr>
        <p:xfrm>
          <a:off x="838200" y="1825624"/>
          <a:ext cx="10515600" cy="415608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601502509"/>
                    </a:ext>
                  </a:extLst>
                </a:gridCol>
                <a:gridCol w="1917700">
                  <a:extLst>
                    <a:ext uri="{9D8B030D-6E8A-4147-A177-3AD203B41FA5}">
                      <a16:colId xmlns:a16="http://schemas.microsoft.com/office/drawing/2014/main" val="3306629784"/>
                    </a:ext>
                  </a:extLst>
                </a:gridCol>
                <a:gridCol w="1892300">
                  <a:extLst>
                    <a:ext uri="{9D8B030D-6E8A-4147-A177-3AD203B41FA5}">
                      <a16:colId xmlns:a16="http://schemas.microsoft.com/office/drawing/2014/main" val="4201533185"/>
                    </a:ext>
                  </a:extLst>
                </a:gridCol>
              </a:tblGrid>
              <a:tr h="519510">
                <a:tc>
                  <a:txBody>
                    <a:bodyPr/>
                    <a:lstStyle/>
                    <a:p>
                      <a:r>
                        <a:rPr lang="en-US" dirty="0"/>
                        <a:t>Reports</a:t>
                      </a:r>
                    </a:p>
                  </a:txBody>
                  <a:tcPr/>
                </a:tc>
                <a:tc>
                  <a:txBody>
                    <a:bodyPr/>
                    <a:lstStyle/>
                    <a:p>
                      <a:r>
                        <a:rPr lang="en-US" dirty="0"/>
                        <a:t>Go To Report</a:t>
                      </a:r>
                    </a:p>
                  </a:txBody>
                  <a:tcPr/>
                </a:tc>
                <a:tc>
                  <a:txBody>
                    <a:bodyPr/>
                    <a:lstStyle/>
                    <a:p>
                      <a:r>
                        <a:rPr lang="en-US" dirty="0"/>
                        <a:t>More Info</a:t>
                      </a:r>
                    </a:p>
                  </a:txBody>
                  <a:tcPr/>
                </a:tc>
                <a:extLst>
                  <a:ext uri="{0D108BD9-81ED-4DB2-BD59-A6C34878D82A}">
                    <a16:rowId xmlns:a16="http://schemas.microsoft.com/office/drawing/2014/main" val="1124373309"/>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Enrollment RX Dashboard – Admissions Funnel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Link</a:t>
                      </a:r>
                    </a:p>
                  </a:txBody>
                  <a:tcPr/>
                </a:tc>
                <a:tc>
                  <a:txBody>
                    <a:bodyPr/>
                    <a:lstStyle/>
                    <a:p>
                      <a:r>
                        <a:rPr lang="en-US" b="0" dirty="0"/>
                        <a:t>Details</a:t>
                      </a:r>
                    </a:p>
                  </a:txBody>
                  <a:tcPr/>
                </a:tc>
                <a:extLst>
                  <a:ext uri="{0D108BD9-81ED-4DB2-BD59-A6C34878D82A}">
                    <a16:rowId xmlns:a16="http://schemas.microsoft.com/office/drawing/2014/main" val="669391162"/>
                  </a:ext>
                </a:extLst>
              </a:tr>
              <a:tr h="51951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3158948963"/>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700848330"/>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1535373041"/>
                  </a:ext>
                </a:extLst>
              </a:tr>
              <a:tr h="519510">
                <a:tc>
                  <a:txBody>
                    <a:bodyPr/>
                    <a:lstStyle/>
                    <a:p>
                      <a:endParaRPr lang="en-US"/>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2046451864"/>
                  </a:ext>
                </a:extLst>
              </a:tr>
              <a:tr h="519510">
                <a:tc>
                  <a:txBody>
                    <a:bodyPr/>
                    <a:lstStyle/>
                    <a:p>
                      <a:endParaRPr lang="en-US" dirty="0"/>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3144141099"/>
                  </a:ext>
                </a:extLst>
              </a:tr>
              <a:tr h="519510">
                <a:tc>
                  <a:txBody>
                    <a:bodyPr/>
                    <a:lstStyle/>
                    <a:p>
                      <a:endParaRPr lang="en-US"/>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1570404681"/>
                  </a:ext>
                </a:extLst>
              </a:tr>
            </a:tbl>
          </a:graphicData>
        </a:graphic>
      </p:graphicFrame>
    </p:spTree>
    <p:extLst>
      <p:ext uri="{BB962C8B-B14F-4D97-AF65-F5344CB8AC3E}">
        <p14:creationId xmlns:p14="http://schemas.microsoft.com/office/powerpoint/2010/main" val="367401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53FD0-6B5F-464B-BB5B-E22A4D6A1DFC}"/>
              </a:ext>
            </a:extLst>
          </p:cNvPr>
          <p:cNvSpPr>
            <a:spLocks noGrp="1"/>
          </p:cNvSpPr>
          <p:nvPr>
            <p:ph type="title"/>
          </p:nvPr>
        </p:nvSpPr>
        <p:spPr/>
        <p:txBody>
          <a:bodyPr/>
          <a:lstStyle/>
          <a:p>
            <a:r>
              <a:rPr lang="en-US" dirty="0"/>
              <a:t>TVCC – Other Reports</a:t>
            </a:r>
          </a:p>
        </p:txBody>
      </p:sp>
      <p:graphicFrame>
        <p:nvGraphicFramePr>
          <p:cNvPr id="6" name="Content Placeholder 5">
            <a:extLst>
              <a:ext uri="{FF2B5EF4-FFF2-40B4-BE49-F238E27FC236}">
                <a16:creationId xmlns:a16="http://schemas.microsoft.com/office/drawing/2014/main" id="{96B8B1C3-A8BD-4968-8B41-3FD4E7DD0B36}"/>
              </a:ext>
            </a:extLst>
          </p:cNvPr>
          <p:cNvGraphicFramePr>
            <a:graphicFrameLocks noGrp="1"/>
          </p:cNvGraphicFramePr>
          <p:nvPr>
            <p:ph idx="1"/>
            <p:extLst>
              <p:ext uri="{D42A27DB-BD31-4B8C-83A1-F6EECF244321}">
                <p14:modId xmlns:p14="http://schemas.microsoft.com/office/powerpoint/2010/main" val="969668231"/>
              </p:ext>
            </p:extLst>
          </p:nvPr>
        </p:nvGraphicFramePr>
        <p:xfrm>
          <a:off x="838200" y="1825624"/>
          <a:ext cx="10515600" cy="415608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601502509"/>
                    </a:ext>
                  </a:extLst>
                </a:gridCol>
                <a:gridCol w="1917700">
                  <a:extLst>
                    <a:ext uri="{9D8B030D-6E8A-4147-A177-3AD203B41FA5}">
                      <a16:colId xmlns:a16="http://schemas.microsoft.com/office/drawing/2014/main" val="3306629784"/>
                    </a:ext>
                  </a:extLst>
                </a:gridCol>
                <a:gridCol w="1892300">
                  <a:extLst>
                    <a:ext uri="{9D8B030D-6E8A-4147-A177-3AD203B41FA5}">
                      <a16:colId xmlns:a16="http://schemas.microsoft.com/office/drawing/2014/main" val="4201533185"/>
                    </a:ext>
                  </a:extLst>
                </a:gridCol>
              </a:tblGrid>
              <a:tr h="519510">
                <a:tc>
                  <a:txBody>
                    <a:bodyPr/>
                    <a:lstStyle/>
                    <a:p>
                      <a:r>
                        <a:rPr lang="en-US" dirty="0"/>
                        <a:t>Reports</a:t>
                      </a:r>
                    </a:p>
                  </a:txBody>
                  <a:tcPr/>
                </a:tc>
                <a:tc>
                  <a:txBody>
                    <a:bodyPr/>
                    <a:lstStyle/>
                    <a:p>
                      <a:r>
                        <a:rPr lang="en-US" dirty="0"/>
                        <a:t>Go To Report</a:t>
                      </a:r>
                    </a:p>
                  </a:txBody>
                  <a:tcPr/>
                </a:tc>
                <a:tc>
                  <a:txBody>
                    <a:bodyPr/>
                    <a:lstStyle/>
                    <a:p>
                      <a:r>
                        <a:rPr lang="en-US" dirty="0"/>
                        <a:t>More Info</a:t>
                      </a:r>
                    </a:p>
                  </a:txBody>
                  <a:tcPr/>
                </a:tc>
                <a:extLst>
                  <a:ext uri="{0D108BD9-81ED-4DB2-BD59-A6C34878D82A}">
                    <a16:rowId xmlns:a16="http://schemas.microsoft.com/office/drawing/2014/main" val="1124373309"/>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Governance Council Surveys Dashboard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2"/>
                        </a:rPr>
                        <a:t>Link</a:t>
                      </a:r>
                      <a:endParaRPr lang="en-US" dirty="0"/>
                    </a:p>
                  </a:txBody>
                  <a:tcPr/>
                </a:tc>
                <a:tc>
                  <a:txBody>
                    <a:bodyPr/>
                    <a:lstStyle/>
                    <a:p>
                      <a:r>
                        <a:rPr lang="en-US" b="0" dirty="0">
                          <a:hlinkClick r:id="rId3" action="ppaction://hlinksldjump"/>
                        </a:rPr>
                        <a:t>Details</a:t>
                      </a:r>
                      <a:endParaRPr lang="en-US" b="0" dirty="0"/>
                    </a:p>
                  </a:txBody>
                  <a:tcPr/>
                </a:tc>
                <a:extLst>
                  <a:ext uri="{0D108BD9-81ED-4DB2-BD59-A6C34878D82A}">
                    <a16:rowId xmlns:a16="http://schemas.microsoft.com/office/drawing/2014/main" val="669391162"/>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3158948963"/>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Department Reports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4"/>
                        </a:rPr>
                        <a:t>Link</a:t>
                      </a:r>
                      <a:endParaRPr lang="en-US" dirty="0"/>
                    </a:p>
                  </a:txBody>
                  <a:tcPr/>
                </a:tc>
                <a:tc>
                  <a:txBody>
                    <a:bodyPr/>
                    <a:lstStyle/>
                    <a:p>
                      <a:r>
                        <a:rPr lang="en-US" dirty="0">
                          <a:hlinkClick r:id="rId5" action="ppaction://hlinksldjump"/>
                        </a:rPr>
                        <a:t>Details</a:t>
                      </a:r>
                      <a:endParaRPr lang="en-US" dirty="0"/>
                    </a:p>
                  </a:txBody>
                  <a:tcPr/>
                </a:tc>
                <a:extLst>
                  <a:ext uri="{0D108BD9-81ED-4DB2-BD59-A6C34878D82A}">
                    <a16:rowId xmlns:a16="http://schemas.microsoft.com/office/drawing/2014/main" val="700848330"/>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Instructor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6"/>
                        </a:rPr>
                        <a:t>Link</a:t>
                      </a:r>
                      <a:endParaRPr lang="en-US" dirty="0"/>
                    </a:p>
                  </a:txBody>
                  <a:tcPr/>
                </a:tc>
                <a:tc>
                  <a:txBody>
                    <a:bodyPr/>
                    <a:lstStyle/>
                    <a:p>
                      <a:r>
                        <a:rPr lang="en-US" dirty="0">
                          <a:hlinkClick r:id="rId5" action="ppaction://hlinksldjump"/>
                        </a:rPr>
                        <a:t>Details</a:t>
                      </a:r>
                      <a:endParaRPr lang="en-US" dirty="0"/>
                    </a:p>
                  </a:txBody>
                  <a:tcPr/>
                </a:tc>
                <a:extLst>
                  <a:ext uri="{0D108BD9-81ED-4DB2-BD59-A6C34878D82A}">
                    <a16:rowId xmlns:a16="http://schemas.microsoft.com/office/drawing/2014/main" val="1535373041"/>
                  </a:ext>
                </a:extLst>
              </a:tr>
              <a:tr h="519510">
                <a:tc>
                  <a:txBody>
                    <a:bodyPr/>
                    <a:lstStyle/>
                    <a:p>
                      <a:r>
                        <a:rPr lang="en-US" dirty="0"/>
                        <a:t>Course Report</a:t>
                      </a:r>
                    </a:p>
                  </a:txBody>
                  <a:tcPr/>
                </a:tc>
                <a:tc>
                  <a:txBody>
                    <a:bodyPr/>
                    <a:lstStyle/>
                    <a:p>
                      <a:r>
                        <a:rPr lang="en-US" dirty="0">
                          <a:hlinkClick r:id="rId7"/>
                        </a:rPr>
                        <a:t>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5" action="ppaction://hlinksldjump"/>
                        </a:rPr>
                        <a:t>Details</a:t>
                      </a:r>
                      <a:endParaRPr lang="en-US" dirty="0"/>
                    </a:p>
                  </a:txBody>
                  <a:tcPr/>
                </a:tc>
                <a:extLst>
                  <a:ext uri="{0D108BD9-81ED-4DB2-BD59-A6C34878D82A}">
                    <a16:rowId xmlns:a16="http://schemas.microsoft.com/office/drawing/2014/main" val="2046451864"/>
                  </a:ext>
                </a:extLst>
              </a:tr>
              <a:tr h="519510">
                <a:tc>
                  <a:txBody>
                    <a:bodyPr/>
                    <a:lstStyle/>
                    <a:p>
                      <a:endParaRPr lang="en-US" dirty="0"/>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3144141099"/>
                  </a:ext>
                </a:extLst>
              </a:tr>
              <a:tr h="519510">
                <a:tc>
                  <a:txBody>
                    <a:bodyPr/>
                    <a:lstStyle/>
                    <a:p>
                      <a:endParaRPr lang="en-US" dirty="0"/>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1570404681"/>
                  </a:ext>
                </a:extLst>
              </a:tr>
            </a:tbl>
          </a:graphicData>
        </a:graphic>
      </p:graphicFrame>
    </p:spTree>
    <p:extLst>
      <p:ext uri="{BB962C8B-B14F-4D97-AF65-F5344CB8AC3E}">
        <p14:creationId xmlns:p14="http://schemas.microsoft.com/office/powerpoint/2010/main" val="19182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53FD0-6B5F-464B-BB5B-E22A4D6A1DFC}"/>
              </a:ext>
            </a:extLst>
          </p:cNvPr>
          <p:cNvSpPr>
            <a:spLocks noGrp="1"/>
          </p:cNvSpPr>
          <p:nvPr>
            <p:ph type="title"/>
          </p:nvPr>
        </p:nvSpPr>
        <p:spPr/>
        <p:txBody>
          <a:bodyPr/>
          <a:lstStyle/>
          <a:p>
            <a:r>
              <a:rPr lang="en-US" dirty="0"/>
              <a:t>TVCC – Other Reports and Dashboards</a:t>
            </a:r>
          </a:p>
        </p:txBody>
      </p:sp>
      <p:graphicFrame>
        <p:nvGraphicFramePr>
          <p:cNvPr id="6" name="Content Placeholder 5">
            <a:extLst>
              <a:ext uri="{FF2B5EF4-FFF2-40B4-BE49-F238E27FC236}">
                <a16:creationId xmlns:a16="http://schemas.microsoft.com/office/drawing/2014/main" id="{96B8B1C3-A8BD-4968-8B41-3FD4E7DD0B36}"/>
              </a:ext>
            </a:extLst>
          </p:cNvPr>
          <p:cNvGraphicFramePr>
            <a:graphicFrameLocks noGrp="1"/>
          </p:cNvGraphicFramePr>
          <p:nvPr>
            <p:ph idx="1"/>
            <p:extLst>
              <p:ext uri="{D42A27DB-BD31-4B8C-83A1-F6EECF244321}">
                <p14:modId xmlns:p14="http://schemas.microsoft.com/office/powerpoint/2010/main" val="601235511"/>
              </p:ext>
            </p:extLst>
          </p:nvPr>
        </p:nvGraphicFramePr>
        <p:xfrm>
          <a:off x="838200" y="1825624"/>
          <a:ext cx="10515600" cy="427665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601502509"/>
                    </a:ext>
                  </a:extLst>
                </a:gridCol>
                <a:gridCol w="1917700">
                  <a:extLst>
                    <a:ext uri="{9D8B030D-6E8A-4147-A177-3AD203B41FA5}">
                      <a16:colId xmlns:a16="http://schemas.microsoft.com/office/drawing/2014/main" val="3306629784"/>
                    </a:ext>
                  </a:extLst>
                </a:gridCol>
                <a:gridCol w="1892300">
                  <a:extLst>
                    <a:ext uri="{9D8B030D-6E8A-4147-A177-3AD203B41FA5}">
                      <a16:colId xmlns:a16="http://schemas.microsoft.com/office/drawing/2014/main" val="4201533185"/>
                    </a:ext>
                  </a:extLst>
                </a:gridCol>
              </a:tblGrid>
              <a:tr h="519510">
                <a:tc>
                  <a:txBody>
                    <a:bodyPr/>
                    <a:lstStyle/>
                    <a:p>
                      <a:r>
                        <a:rPr lang="en-US" dirty="0"/>
                        <a:t>Reports</a:t>
                      </a:r>
                    </a:p>
                  </a:txBody>
                  <a:tcPr/>
                </a:tc>
                <a:tc>
                  <a:txBody>
                    <a:bodyPr/>
                    <a:lstStyle/>
                    <a:p>
                      <a:r>
                        <a:rPr lang="en-US" dirty="0"/>
                        <a:t>Go To Report</a:t>
                      </a:r>
                    </a:p>
                  </a:txBody>
                  <a:tcPr/>
                </a:tc>
                <a:tc>
                  <a:txBody>
                    <a:bodyPr/>
                    <a:lstStyle/>
                    <a:p>
                      <a:r>
                        <a:rPr lang="en-US" dirty="0"/>
                        <a:t>More Info</a:t>
                      </a:r>
                    </a:p>
                  </a:txBody>
                  <a:tcPr/>
                </a:tc>
                <a:extLst>
                  <a:ext uri="{0D108BD9-81ED-4DB2-BD59-A6C34878D82A}">
                    <a16:rowId xmlns:a16="http://schemas.microsoft.com/office/drawing/2014/main" val="1124373309"/>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IPEDS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2" action="ppaction://hlinkfile"/>
                        </a:rPr>
                        <a:t>Link</a:t>
                      </a:r>
                      <a:endParaRPr lang="en-US" dirty="0"/>
                    </a:p>
                  </a:txBody>
                  <a:tcPr/>
                </a:tc>
                <a:tc>
                  <a:txBody>
                    <a:bodyPr/>
                    <a:lstStyle/>
                    <a:p>
                      <a:r>
                        <a:rPr lang="en-US" b="0" dirty="0">
                          <a:hlinkClick r:id="rId3" action="ppaction://hlinksldjump"/>
                        </a:rPr>
                        <a:t>Details</a:t>
                      </a:r>
                      <a:endParaRPr lang="en-US" b="0" dirty="0"/>
                    </a:p>
                  </a:txBody>
                  <a:tcPr/>
                </a:tc>
                <a:extLst>
                  <a:ext uri="{0D108BD9-81ED-4DB2-BD59-A6C34878D82A}">
                    <a16:rowId xmlns:a16="http://schemas.microsoft.com/office/drawing/2014/main" val="669391162"/>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3158948963"/>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Voluntary Framework for Accountability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Link</a:t>
                      </a:r>
                    </a:p>
                  </a:txBody>
                  <a:tcPr/>
                </a:tc>
                <a:tc>
                  <a:txBody>
                    <a:bodyPr/>
                    <a:lstStyle/>
                    <a:p>
                      <a:r>
                        <a:rPr lang="en-US" dirty="0"/>
                        <a:t>Details</a:t>
                      </a:r>
                    </a:p>
                  </a:txBody>
                  <a:tcPr/>
                </a:tc>
                <a:extLst>
                  <a:ext uri="{0D108BD9-81ED-4DB2-BD59-A6C34878D82A}">
                    <a16:rowId xmlns:a16="http://schemas.microsoft.com/office/drawing/2014/main" val="700848330"/>
                  </a:ext>
                </a:extLst>
              </a:tr>
              <a:tr h="5195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1535373041"/>
                  </a:ext>
                </a:extLst>
              </a:tr>
              <a:tr h="519510">
                <a:tc>
                  <a:txBody>
                    <a:bodyPr/>
                    <a:lstStyle/>
                    <a:p>
                      <a:r>
                        <a:rPr lang="en-US" dirty="0"/>
                        <a:t>EMSI Report</a:t>
                      </a:r>
                    </a:p>
                  </a:txBody>
                  <a:tcPr/>
                </a:tc>
                <a:tc>
                  <a:txBody>
                    <a:bodyPr/>
                    <a:lstStyle/>
                    <a:p>
                      <a:r>
                        <a:rPr lang="en-US" dirty="0">
                          <a:hlinkClick r:id="rId4" action="ppaction://hlinkfile"/>
                        </a:rPr>
                        <a:t>Infographic Link</a:t>
                      </a:r>
                      <a:endParaRPr lang="en-US" dirty="0"/>
                    </a:p>
                    <a:p>
                      <a:r>
                        <a:rPr lang="en-US" dirty="0">
                          <a:hlinkClick r:id="rId5" action="ppaction://hlinkfile"/>
                        </a:rPr>
                        <a:t>Report Link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6" action="ppaction://hlinksldjump"/>
                        </a:rPr>
                        <a:t>Details</a:t>
                      </a:r>
                      <a:endParaRPr lang="en-US" dirty="0"/>
                    </a:p>
                  </a:txBody>
                  <a:tcPr/>
                </a:tc>
                <a:extLst>
                  <a:ext uri="{0D108BD9-81ED-4DB2-BD59-A6C34878D82A}">
                    <a16:rowId xmlns:a16="http://schemas.microsoft.com/office/drawing/2014/main" val="2046451864"/>
                  </a:ext>
                </a:extLst>
              </a:tr>
              <a:tr h="519510">
                <a:tc>
                  <a:txBody>
                    <a:bodyPr/>
                    <a:lstStyle/>
                    <a:p>
                      <a:endParaRPr lang="en-US" dirty="0"/>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3144141099"/>
                  </a:ext>
                </a:extLst>
              </a:tr>
              <a:tr h="519510">
                <a:tc>
                  <a:txBody>
                    <a:bodyPr/>
                    <a:lstStyle/>
                    <a:p>
                      <a:r>
                        <a:rPr lang="en-US" dirty="0"/>
                        <a:t>Postsecondary Data Partnership (PDP)</a:t>
                      </a:r>
                    </a:p>
                  </a:txBody>
                  <a:tcPr/>
                </a:tc>
                <a:tc>
                  <a:txBody>
                    <a:bodyPr/>
                    <a:lstStyle/>
                    <a:p>
                      <a:r>
                        <a:rPr lang="en-US" dirty="0"/>
                        <a:t>Link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Details</a:t>
                      </a:r>
                    </a:p>
                  </a:txBody>
                  <a:tcPr/>
                </a:tc>
                <a:extLst>
                  <a:ext uri="{0D108BD9-81ED-4DB2-BD59-A6C34878D82A}">
                    <a16:rowId xmlns:a16="http://schemas.microsoft.com/office/drawing/2014/main" val="1570404681"/>
                  </a:ext>
                </a:extLst>
              </a:tr>
            </a:tbl>
          </a:graphicData>
        </a:graphic>
      </p:graphicFrame>
    </p:spTree>
    <p:extLst>
      <p:ext uri="{BB962C8B-B14F-4D97-AF65-F5344CB8AC3E}">
        <p14:creationId xmlns:p14="http://schemas.microsoft.com/office/powerpoint/2010/main" val="139234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FTE Dashboard</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70000" lnSpcReduction="20000"/>
          </a:bodyPr>
          <a:lstStyle/>
          <a:p>
            <a:r>
              <a:rPr lang="en-US" dirty="0"/>
              <a:t>This dashboard is a framework that includes 4 spaces for sub-reports, and two or more buttons to call other reports. The sub-reports and buttons can be changed, depending on different reporting needs throughout the year.</a:t>
            </a:r>
          </a:p>
          <a:p>
            <a:r>
              <a:rPr lang="en-US" dirty="0"/>
              <a:t>As currently configured, the sub-reports on this dashboard include:</a:t>
            </a:r>
          </a:p>
          <a:p>
            <a:pPr lvl="1"/>
            <a:r>
              <a:rPr lang="en-US" dirty="0"/>
              <a:t>Annual RFTE</a:t>
            </a:r>
          </a:p>
          <a:p>
            <a:pPr lvl="1"/>
            <a:r>
              <a:rPr lang="en-US" dirty="0"/>
              <a:t>RFTE by Department</a:t>
            </a:r>
          </a:p>
          <a:p>
            <a:pPr lvl="1"/>
            <a:r>
              <a:rPr lang="en-US" dirty="0"/>
              <a:t>Term Targets for RFTE</a:t>
            </a:r>
          </a:p>
          <a:p>
            <a:pPr lvl="1"/>
            <a:r>
              <a:rPr lang="en-US" dirty="0"/>
              <a:t>Fall Q2Q FTE Comparison</a:t>
            </a:r>
          </a:p>
          <a:p>
            <a:r>
              <a:rPr lang="en-US" dirty="0"/>
              <a:t>The sub-reports, when called upon, pulls the raw data for each academic year, by term. These data are almost always yesterday’s data.</a:t>
            </a:r>
          </a:p>
          <a:p>
            <a:r>
              <a:rPr lang="en-US" dirty="0"/>
              <a:t>Therefore, you are reviewing the total RFTE in our database system – which is slightly different than the HECC’s total RFTE for prior years.</a:t>
            </a:r>
          </a:p>
          <a:p>
            <a:pPr lvl="1"/>
            <a:r>
              <a:rPr lang="en-US" dirty="0"/>
              <a:t>Fall term does not include the Hold Harmless calculation that HECC applies</a:t>
            </a:r>
          </a:p>
          <a:p>
            <a:pPr lvl="1"/>
            <a:r>
              <a:rPr lang="en-US" dirty="0"/>
              <a:t>These data may or may not (dependent upon the actions) reflect the results of the annual desk audit by HECC, which could remove certain coursework from RFTE calculations.</a:t>
            </a:r>
          </a:p>
          <a:p>
            <a:pPr lvl="1"/>
            <a:r>
              <a:rPr lang="en-US" dirty="0"/>
              <a:t>Any registrations or coursework added a year/term after the Re-File submission to HECC will not be in the HECC’s accounting.</a:t>
            </a:r>
          </a:p>
        </p:txBody>
      </p:sp>
      <p:sp>
        <p:nvSpPr>
          <p:cNvPr id="4" name="TextBox 3">
            <a:hlinkClick r:id="rId2" action="ppaction://hlinksldjump"/>
            <a:extLst>
              <a:ext uri="{FF2B5EF4-FFF2-40B4-BE49-F238E27FC236}">
                <a16:creationId xmlns:a16="http://schemas.microsoft.com/office/drawing/2014/main" id="{45D0C090-6B3C-4338-9761-9896CE5896AE}"/>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12604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Targets for Reimbursable FTE</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92500" lnSpcReduction="20000"/>
          </a:bodyPr>
          <a:lstStyle/>
          <a:p>
            <a:r>
              <a:rPr lang="en-US" b="1" dirty="0">
                <a:solidFill>
                  <a:schemeClr val="bg1"/>
                </a:solidFill>
                <a:highlight>
                  <a:srgbClr val="0000FF"/>
                </a:highlight>
              </a:rPr>
              <a:t>These reports – one by terms, and one by years – gives you an idea of where we ended up, in terms of RFTE, for a given term (or year), for the past two years, i.e., the “Target” we should be trying to exceed.</a:t>
            </a:r>
          </a:p>
          <a:p>
            <a:r>
              <a:rPr lang="en-US" dirty="0"/>
              <a:t>This report, when called upon, pulls the raw data for each academic year, by term. This is always yesterday’s data.</a:t>
            </a:r>
          </a:p>
          <a:p>
            <a:r>
              <a:rPr lang="en-US" dirty="0"/>
              <a:t>Therefore, you are reviewing the total RFTE in our database system – which is likely slightly different than the HECC’s total RFTE</a:t>
            </a:r>
          </a:p>
          <a:p>
            <a:pPr lvl="1"/>
            <a:r>
              <a:rPr lang="en-US" dirty="0"/>
              <a:t>Fall term does not include the Hold Harmless calculation that HECC applies</a:t>
            </a:r>
          </a:p>
          <a:p>
            <a:pPr lvl="1"/>
            <a:r>
              <a:rPr lang="en-US" dirty="0"/>
              <a:t>These data may or may not (dependent upon the actions) reflect the results of the annual desk audit by HECC, which could remove certain coursework from RFTE calculations.</a:t>
            </a:r>
          </a:p>
          <a:p>
            <a:pPr lvl="1"/>
            <a:r>
              <a:rPr lang="en-US" dirty="0"/>
              <a:t>Any registrations or coursework added a year/term after the Re-File submission to HECC will not be in the HECC’s accounting.</a:t>
            </a:r>
          </a:p>
        </p:txBody>
      </p:sp>
      <p:sp>
        <p:nvSpPr>
          <p:cNvPr id="6" name="TextBox 5">
            <a:hlinkClick r:id="rId2" action="ppaction://hlinksldjump"/>
            <a:extLst>
              <a:ext uri="{FF2B5EF4-FFF2-40B4-BE49-F238E27FC236}">
                <a16:creationId xmlns:a16="http://schemas.microsoft.com/office/drawing/2014/main" id="{EE7932D1-807B-4C7B-8BED-1FB82E04E167}"/>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3995660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DC934-4E92-48A9-8094-6FC2053638E2}"/>
              </a:ext>
            </a:extLst>
          </p:cNvPr>
          <p:cNvSpPr>
            <a:spLocks noGrp="1"/>
          </p:cNvSpPr>
          <p:nvPr>
            <p:ph type="title"/>
          </p:nvPr>
        </p:nvSpPr>
        <p:spPr/>
        <p:txBody>
          <a:bodyPr/>
          <a:lstStyle/>
          <a:p>
            <a:r>
              <a:rPr lang="en-US" dirty="0"/>
              <a:t>Reimbursable FTE, by Department</a:t>
            </a:r>
          </a:p>
        </p:txBody>
      </p:sp>
      <p:sp>
        <p:nvSpPr>
          <p:cNvPr id="3" name="Content Placeholder 2">
            <a:extLst>
              <a:ext uri="{FF2B5EF4-FFF2-40B4-BE49-F238E27FC236}">
                <a16:creationId xmlns:a16="http://schemas.microsoft.com/office/drawing/2014/main" id="{2A409F38-0C8F-4B2D-8F06-A351D6BCCEB6}"/>
              </a:ext>
            </a:extLst>
          </p:cNvPr>
          <p:cNvSpPr>
            <a:spLocks noGrp="1"/>
          </p:cNvSpPr>
          <p:nvPr>
            <p:ph idx="1"/>
          </p:nvPr>
        </p:nvSpPr>
        <p:spPr/>
        <p:txBody>
          <a:bodyPr>
            <a:normAutofit fontScale="70000" lnSpcReduction="20000"/>
          </a:bodyPr>
          <a:lstStyle/>
          <a:p>
            <a:r>
              <a:rPr lang="en-US" b="1" dirty="0">
                <a:solidFill>
                  <a:schemeClr val="bg1"/>
                </a:solidFill>
                <a:highlight>
                  <a:srgbClr val="0000FF"/>
                </a:highlight>
              </a:rPr>
              <a:t>This report gives provides total RFTE by Department, by year.  This visualization allows us to view which departments are growing or shrinking, in terms of RFTE, from year to year. </a:t>
            </a:r>
          </a:p>
          <a:p>
            <a:r>
              <a:rPr lang="en-US" b="1" dirty="0">
                <a:solidFill>
                  <a:schemeClr val="bg1"/>
                </a:solidFill>
                <a:highlight>
                  <a:srgbClr val="0000FF"/>
                </a:highlight>
              </a:rPr>
              <a:t>This report provides four drill-downs, to allow the user to dive deeper into the data. For example, if the user hovers over the “Science” slice of the stacked column, and clicks, the user is taken to a sub-report that shows RFTE by the Science disciplines. When the user then clicks on the “Biology” slice of the stacked column, the user is taken to a third sub-report that shows the type of credits making up the RFTE, such as Col-Cred or Independent Study. Finally, the user may elect to retrieve a “List” of courses making up these numbers, to review in greater scrutiny.  </a:t>
            </a:r>
          </a:p>
          <a:p>
            <a:r>
              <a:rPr lang="en-US" dirty="0"/>
              <a:t>This report, when called upon, pulls the raw data for each academic year, by term. This is always yesterday’s data.</a:t>
            </a:r>
          </a:p>
          <a:p>
            <a:r>
              <a:rPr lang="en-US" dirty="0"/>
              <a:t>Therefore, you are reviewing the total RFTE in our database system – which is likely slightly different than the HECC’s total RFTE</a:t>
            </a:r>
          </a:p>
          <a:p>
            <a:pPr lvl="1"/>
            <a:r>
              <a:rPr lang="en-US" dirty="0"/>
              <a:t>Fall term does not include the Hold Harmless calculation that HECC applies</a:t>
            </a:r>
          </a:p>
          <a:p>
            <a:pPr lvl="1"/>
            <a:r>
              <a:rPr lang="en-US" dirty="0"/>
              <a:t>These data may or may not (dependent upon the actions) reflect the results of the annual desk audit by HECC, which could remove certain coursework from RFTE calculations.</a:t>
            </a:r>
          </a:p>
          <a:p>
            <a:pPr lvl="1"/>
            <a:r>
              <a:rPr lang="en-US" dirty="0"/>
              <a:t>Any registrations or coursework added a year/term after the Re-File submission to HECC will not be in the HECC’s accounting.</a:t>
            </a:r>
          </a:p>
        </p:txBody>
      </p:sp>
      <p:sp>
        <p:nvSpPr>
          <p:cNvPr id="6" name="TextBox 5">
            <a:hlinkClick r:id="rId2" action="ppaction://hlinksldjump"/>
            <a:extLst>
              <a:ext uri="{FF2B5EF4-FFF2-40B4-BE49-F238E27FC236}">
                <a16:creationId xmlns:a16="http://schemas.microsoft.com/office/drawing/2014/main" id="{0B1BEB17-349A-451D-B4E5-67EAA2E85084}"/>
              </a:ext>
            </a:extLst>
          </p:cNvPr>
          <p:cNvSpPr txBox="1"/>
          <p:nvPr/>
        </p:nvSpPr>
        <p:spPr>
          <a:xfrm>
            <a:off x="4802187" y="6308209"/>
            <a:ext cx="2587625" cy="369332"/>
          </a:xfrm>
          <a:prstGeom prst="rect">
            <a:avLst/>
          </a:prstGeom>
          <a:solidFill>
            <a:schemeClr val="accent1"/>
          </a:solidFill>
          <a:ln>
            <a:solidFill>
              <a:schemeClr val="accent2"/>
            </a:solidFill>
          </a:ln>
        </p:spPr>
        <p:txBody>
          <a:bodyPr wrap="square" rtlCol="0">
            <a:spAutoFit/>
          </a:bodyPr>
          <a:lstStyle/>
          <a:p>
            <a:pPr algn="ctr"/>
            <a:r>
              <a:rPr lang="en-US" dirty="0">
                <a:solidFill>
                  <a:schemeClr val="bg1"/>
                </a:solidFill>
              </a:rPr>
              <a:t>BACK to Dashboard List</a:t>
            </a:r>
          </a:p>
        </p:txBody>
      </p:sp>
    </p:spTree>
    <p:extLst>
      <p:ext uri="{BB962C8B-B14F-4D97-AF65-F5344CB8AC3E}">
        <p14:creationId xmlns:p14="http://schemas.microsoft.com/office/powerpoint/2010/main" val="1606537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TotalTime>
  <Words>2601</Words>
  <Application>Microsoft Office PowerPoint</Application>
  <PresentationFormat>Widescreen</PresentationFormat>
  <Paragraphs>253</Paragraphs>
  <Slides>27</Slides>
  <Notes>0</Notes>
  <HiddenSlides>21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TVCC – Administrative Dashboards &amp; Reports</vt:lpstr>
      <vt:lpstr>TVCC – Other Reports</vt:lpstr>
      <vt:lpstr>TVCC – Other Reports</vt:lpstr>
      <vt:lpstr>TVCC – Other Reports</vt:lpstr>
      <vt:lpstr>TVCC – Other Reports</vt:lpstr>
      <vt:lpstr>TVCC – Other Reports and Dashboards</vt:lpstr>
      <vt:lpstr>FTE Dashboard</vt:lpstr>
      <vt:lpstr>Targets for Reimbursable FTE</vt:lpstr>
      <vt:lpstr>Reimbursable FTE, by Department</vt:lpstr>
      <vt:lpstr>Quarter-to-Quarter Annual Comparison</vt:lpstr>
      <vt:lpstr>Quarter-to-Quarter Report</vt:lpstr>
      <vt:lpstr>YTD Credits</vt:lpstr>
      <vt:lpstr>Caldwell Center Credits</vt:lpstr>
      <vt:lpstr>YTD Unduplicated Headcount</vt:lpstr>
      <vt:lpstr>Which States our Students Come From</vt:lpstr>
      <vt:lpstr>Unduplicated Headcount, by Degree Intent</vt:lpstr>
      <vt:lpstr>IPEDS Cohort Retention Table</vt:lpstr>
      <vt:lpstr>Harney County Enrollment and FTE</vt:lpstr>
      <vt:lpstr>Dual Credit Dashboard</vt:lpstr>
      <vt:lpstr>Progression by Major (with Filters)</vt:lpstr>
      <vt:lpstr>Course Success Rates, by Dept (with Filters)</vt:lpstr>
      <vt:lpstr>Strategic Planning Dashboard</vt:lpstr>
      <vt:lpstr>Faculty Reports</vt:lpstr>
      <vt:lpstr>Governance Council Surveys</vt:lpstr>
      <vt:lpstr>PDP</vt:lpstr>
      <vt:lpstr>IPEDS Data Feedback Report</vt:lpstr>
      <vt:lpstr>EMSI Economic Impact Report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TVCC – Executive Dashboards</dc:title>
  <dc:creator>David Koehler</dc:creator>
  <cp:lastModifiedBy>Carol Warden</cp:lastModifiedBy>
  <cp:revision>93</cp:revision>
  <dcterms:created xsi:type="dcterms:W3CDTF">2021-07-30T15:11:02Z</dcterms:created>
  <dcterms:modified xsi:type="dcterms:W3CDTF">2024-02-26T20:00:22Z</dcterms:modified>
</cp:coreProperties>
</file>