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2" r:id="rId6"/>
    <p:sldId id="273" r:id="rId7"/>
    <p:sldId id="276" r:id="rId8"/>
    <p:sldId id="277" r:id="rId9"/>
    <p:sldId id="278" r:id="rId10"/>
    <p:sldId id="271" r:id="rId11"/>
    <p:sldId id="272" r:id="rId12"/>
    <p:sldId id="274" r:id="rId13"/>
    <p:sldId id="279" r:id="rId14"/>
    <p:sldId id="275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14" autoAdjust="0"/>
  </p:normalViewPr>
  <p:slideViewPr>
    <p:cSldViewPr snapToGrid="0">
      <p:cViewPr varScale="1">
        <p:scale>
          <a:sx n="107" d="100"/>
          <a:sy n="107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e open road with farmland and mountains alone the side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 descr="badge shape with mountains and trees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TVCC Road TRIP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5" y="4938614"/>
            <a:ext cx="3249643" cy="379110"/>
          </a:xfrm>
        </p:spPr>
        <p:txBody>
          <a:bodyPr/>
          <a:lstStyle/>
          <a:p>
            <a:r>
              <a:rPr lang="en-US" dirty="0"/>
              <a:t>August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CB78B-7DE6-4521-A173-F6251B438567}"/>
              </a:ext>
            </a:extLst>
          </p:cNvPr>
          <p:cNvSpPr txBox="1"/>
          <p:nvPr/>
        </p:nvSpPr>
        <p:spPr>
          <a:xfrm>
            <a:off x="2714712" y="3995767"/>
            <a:ext cx="210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27406-41E1-49CA-B36C-8AE30705B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7039D-7326-41F2-ADFA-4E9A863D40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4E8642-CA75-4F27-A186-B706A76B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5D3D2-0CC5-4F2E-BA4A-83D8D53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8" y="271463"/>
            <a:ext cx="11568417" cy="6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A8473-A036-463C-8465-F21970106F08}"/>
              </a:ext>
            </a:extLst>
          </p:cNvPr>
          <p:cNvSpPr txBox="1">
            <a:spLocks/>
          </p:cNvSpPr>
          <p:nvPr/>
        </p:nvSpPr>
        <p:spPr>
          <a:xfrm>
            <a:off x="465221" y="489284"/>
            <a:ext cx="11365831" cy="5826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289C9D9-5499-4515-B0CC-FCEAD3B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12570"/>
            <a:ext cx="10566400" cy="7360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Updated  STRATEGIES: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FD3624-91ED-473F-BFC4-9A466FC2436D}"/>
              </a:ext>
            </a:extLst>
          </p:cNvPr>
          <p:cNvSpPr txBox="1">
            <a:spLocks/>
          </p:cNvSpPr>
          <p:nvPr/>
        </p:nvSpPr>
        <p:spPr>
          <a:xfrm>
            <a:off x="812800" y="1577130"/>
            <a:ext cx="10566400" cy="41378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 include: 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all degree-seeking students (part-time and full-time) on a specific path using the Advising Module.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allow us to “clean up” all current “Major list.”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all articulation agreements and create a template that allows our students to transfer seamlessly to a 4-year College or University (with no loss of credit transfer). 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the creation of a written intervention plan for students who get off the path. 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credit benchmarks for students to ensure they can complete on time.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the create “meta-majors” to help undecided students narrow down their choice and help them to find a direction.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to look at all plans to ensure Math and English are completed within the first year, to increase successful completion rates.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770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view of the tress from below up to the sky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219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646" y="2966697"/>
            <a:ext cx="3128354" cy="591127"/>
          </a:xfrm>
        </p:spPr>
        <p:txBody>
          <a:bodyPr/>
          <a:lstStyle/>
          <a:p>
            <a:r>
              <a:rPr lang="en-US" dirty="0"/>
              <a:t>JOURNEY -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CCB45-13B6-4B32-B083-7DA78CF6C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9993" y="3077822"/>
            <a:ext cx="1039006" cy="368878"/>
          </a:xfrm>
        </p:spPr>
        <p:txBody>
          <a:bodyPr/>
          <a:lstStyle/>
          <a:p>
            <a:r>
              <a:rPr lang="en-US" dirty="0"/>
              <a:t>our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5F9BDA5-AE4B-4127-8C08-09174974FE1D}"/>
              </a:ext>
            </a:extLst>
          </p:cNvPr>
          <p:cNvSpPr txBox="1">
            <a:spLocks/>
          </p:cNvSpPr>
          <p:nvPr/>
        </p:nvSpPr>
        <p:spPr>
          <a:xfrm>
            <a:off x="6569086" y="2902530"/>
            <a:ext cx="3537440" cy="5911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8" y="646236"/>
            <a:ext cx="10467474" cy="59289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Principles of Guided </a:t>
            </a:r>
            <a:r>
              <a:rPr lang="en-US" dirty="0" err="1">
                <a:solidFill>
                  <a:schemeClr val="tx1"/>
                </a:solidFill>
              </a:rPr>
              <a:t>PathWays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6EE16D-4920-4610-B17F-E27C0CC7B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Lorem ipsum dolor sit amet. Et quis nulla vel facere aliquam aut animi culpa quo quia dolorem.</a:t>
            </a:r>
            <a:endParaRPr lang="en-US" dirty="0"/>
          </a:p>
        </p:txBody>
      </p:sp>
      <p:pic>
        <p:nvPicPr>
          <p:cNvPr id="26" name="Picture Placeholder 25" descr="a group of people in a field watching the sunset over the mountains">
            <a:extLst>
              <a:ext uri="{FF2B5EF4-FFF2-40B4-BE49-F238E27FC236}">
                <a16:creationId xmlns:a16="http://schemas.microsoft.com/office/drawing/2014/main" id="{81920542-DE7F-4584-9D6A-6101EE79A3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6441" r="16441"/>
          <a:stretch/>
        </p:blipFill>
        <p:spPr/>
      </p:pic>
      <p:sp>
        <p:nvSpPr>
          <p:cNvPr id="11" name="Picture Placeholder 10" descr="picture placeholder">
            <a:extLst>
              <a:ext uri="{FF2B5EF4-FFF2-40B4-BE49-F238E27FC236}">
                <a16:creationId xmlns:a16="http://schemas.microsoft.com/office/drawing/2014/main" id="{0AD62C8D-1FB3-498F-97F0-E5C8FB799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picture placeholder">
            <a:extLst>
              <a:ext uri="{FF2B5EF4-FFF2-40B4-BE49-F238E27FC236}">
                <a16:creationId xmlns:a16="http://schemas.microsoft.com/office/drawing/2014/main" id="{7317E683-6A51-4BA6-9C45-CBE0B7D6D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5813DD-DD26-4F3D-9212-0D0E21535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C98D80-7FA2-4639-8484-290587136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3" y="1323474"/>
            <a:ext cx="11277600" cy="52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A8473-A036-463C-8465-F21970106F08}"/>
              </a:ext>
            </a:extLst>
          </p:cNvPr>
          <p:cNvSpPr txBox="1">
            <a:spLocks/>
          </p:cNvSpPr>
          <p:nvPr/>
        </p:nvSpPr>
        <p:spPr>
          <a:xfrm>
            <a:off x="465221" y="489284"/>
            <a:ext cx="11365831" cy="5826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289C9D9-5499-4515-B0CC-FCEAD3B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12570"/>
            <a:ext cx="10566400" cy="7360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DATA was reviewed: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FD3624-91ED-473F-BFC4-9A466FC2436D}"/>
              </a:ext>
            </a:extLst>
          </p:cNvPr>
          <p:cNvSpPr txBox="1">
            <a:spLocks/>
          </p:cNvSpPr>
          <p:nvPr/>
        </p:nvSpPr>
        <p:spPr>
          <a:xfrm>
            <a:off x="769923" y="1923407"/>
            <a:ext cx="10566400" cy="39220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 </a:t>
            </a:r>
            <a:r>
              <a:rPr lang="en-US" dirty="0">
                <a:solidFill>
                  <a:schemeClr val="tx1"/>
                </a:solidFill>
              </a:rPr>
              <a:t>(Institutional Transformation Assessment (</a:t>
            </a:r>
            <a:r>
              <a:rPr lang="en-US" b="1" dirty="0">
                <a:solidFill>
                  <a:schemeClr val="tx1"/>
                </a:solidFill>
              </a:rPr>
              <a:t>ITA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study administered at TVCC to our faculty and staff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ITA has specific metrics/question that are based on the Guided Pathways principles.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Including: Advisors monitor which program every student is in and how far along the student is toward completing the required program.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206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7E5EB5-0EBC-4843-B8A3-A166EFABE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327171"/>
            <a:ext cx="11518083" cy="63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9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2D50E-2C0F-42D9-BD7D-33CE08F6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7" y="330852"/>
            <a:ext cx="11568418" cy="61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4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A3046-DF6C-4301-96BC-339F7875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" y="243280"/>
            <a:ext cx="11643919" cy="63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A8473-A036-463C-8465-F21970106F08}"/>
              </a:ext>
            </a:extLst>
          </p:cNvPr>
          <p:cNvSpPr txBox="1">
            <a:spLocks/>
          </p:cNvSpPr>
          <p:nvPr/>
        </p:nvSpPr>
        <p:spPr>
          <a:xfrm>
            <a:off x="465221" y="489284"/>
            <a:ext cx="11365831" cy="5826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289C9D9-5499-4515-B0CC-FCEAD3B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12570"/>
            <a:ext cx="10566400" cy="7360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Guided Pathways Team: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FD3624-91ED-473F-BFC4-9A466FC2436D}"/>
              </a:ext>
            </a:extLst>
          </p:cNvPr>
          <p:cNvSpPr txBox="1">
            <a:spLocks/>
          </p:cNvSpPr>
          <p:nvPr/>
        </p:nvSpPr>
        <p:spPr>
          <a:xfrm>
            <a:off x="812800" y="2181554"/>
            <a:ext cx="10566400" cy="3533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rmAutofit lnSpcReduction="10000"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reached out to the Campus Community and we have had(17) people volunteered to help move this initiative forward.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include (4) Faculty members, staff from across the campus and Administration.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811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A8473-A036-463C-8465-F21970106F08}"/>
              </a:ext>
            </a:extLst>
          </p:cNvPr>
          <p:cNvSpPr txBox="1">
            <a:spLocks/>
          </p:cNvSpPr>
          <p:nvPr/>
        </p:nvSpPr>
        <p:spPr>
          <a:xfrm>
            <a:off x="465221" y="489284"/>
            <a:ext cx="11365831" cy="5826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289C9D9-5499-4515-B0CC-FCEAD3B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12570"/>
            <a:ext cx="10566400" cy="7360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FD3624-91ED-473F-BFC4-9A466FC2436D}"/>
              </a:ext>
            </a:extLst>
          </p:cNvPr>
          <p:cNvSpPr txBox="1">
            <a:spLocks/>
          </p:cNvSpPr>
          <p:nvPr/>
        </p:nvSpPr>
        <p:spPr>
          <a:xfrm>
            <a:off x="812800" y="2181554"/>
            <a:ext cx="10566400" cy="3533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group has elected to use multiple strategies, at the same time to start: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Advising Module operational 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up “Major” lists.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“General Path” for Business and Education (AAOT)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466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A8473-A036-463C-8465-F21970106F08}"/>
              </a:ext>
            </a:extLst>
          </p:cNvPr>
          <p:cNvSpPr txBox="1">
            <a:spLocks/>
          </p:cNvSpPr>
          <p:nvPr/>
        </p:nvSpPr>
        <p:spPr>
          <a:xfrm>
            <a:off x="465221" y="489284"/>
            <a:ext cx="11365831" cy="5826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289C9D9-5499-4515-B0CC-FCEAD3B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12570"/>
            <a:ext cx="10566400" cy="7360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FD3624-91ED-473F-BFC4-9A466FC2436D}"/>
              </a:ext>
            </a:extLst>
          </p:cNvPr>
          <p:cNvSpPr txBox="1">
            <a:spLocks/>
          </p:cNvSpPr>
          <p:nvPr/>
        </p:nvSpPr>
        <p:spPr>
          <a:xfrm>
            <a:off x="812800" y="2181554"/>
            <a:ext cx="10566400" cy="3533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>
            <a:normAutofit lnSpcReduction="10000"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 have made some great progress.  We started with these: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 plan to advance the Advising Module initiative and make it available to all students by Fall 2021. 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with the 1030 AAOT Business Major list.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clear transfer option for Business students.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14350" indent="-514350" algn="l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859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Trip_PhotoAlbum_TM11292542_JC_v2" id="{A946F57E-0919-4F41-8C42-2BD4B3787906}" vid="{21389078-3AD9-44EB-82ED-227F2F1D42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192775-1CC4-446D-8250-C68454EE9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719DD-3F20-428C-A7FA-1F40D79AA670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1af3243-3dd4-4a8d-8c0d-dd76da1f02a5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A1CFF7-F9B4-4855-9EE3-1E10774C3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tf11292542_win32</Template>
  <TotalTime>253</TotalTime>
  <Words>382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Rockwell Extra Bold</vt:lpstr>
      <vt:lpstr>Office Theme</vt:lpstr>
      <vt:lpstr>TVCC Road TRIP</vt:lpstr>
      <vt:lpstr>Principles of Guided PathWays</vt:lpstr>
      <vt:lpstr>What DATA was reviewed: </vt:lpstr>
      <vt:lpstr>PowerPoint Presentation</vt:lpstr>
      <vt:lpstr>PowerPoint Presentation</vt:lpstr>
      <vt:lpstr>PowerPoint Presentation</vt:lpstr>
      <vt:lpstr>Guided Pathways Team:</vt:lpstr>
      <vt:lpstr>STRATEGIES:</vt:lpstr>
      <vt:lpstr>STRATEGIES:</vt:lpstr>
      <vt:lpstr>PowerPoint Presentation</vt:lpstr>
      <vt:lpstr>Updated  STRATEGIES:</vt:lpstr>
      <vt:lpstr>JOURNEY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TVCC Road TRIP</dc:title>
  <dc:creator>Edward Alves</dc:creator>
  <cp:lastModifiedBy>Carol Warden</cp:lastModifiedBy>
  <cp:revision>16</cp:revision>
  <dcterms:created xsi:type="dcterms:W3CDTF">2020-12-14T23:25:10Z</dcterms:created>
  <dcterms:modified xsi:type="dcterms:W3CDTF">2024-02-26T19:57:15Z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