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79" r:id="rId3"/>
    <p:sldId id="260" r:id="rId4"/>
    <p:sldId id="281" r:id="rId5"/>
    <p:sldId id="282" r:id="rId6"/>
    <p:sldId id="283" r:id="rId7"/>
    <p:sldId id="272" r:id="rId8"/>
    <p:sldId id="284" r:id="rId9"/>
    <p:sldId id="275" r:id="rId10"/>
    <p:sldId id="285" r:id="rId11"/>
    <p:sldId id="266" r:id="rId12"/>
    <p:sldId id="288" r:id="rId13"/>
    <p:sldId id="276" r:id="rId14"/>
    <p:sldId id="286" r:id="rId15"/>
    <p:sldId id="289" r:id="rId16"/>
    <p:sldId id="290" r:id="rId17"/>
    <p:sldId id="291"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356" autoAdjust="0"/>
  </p:normalViewPr>
  <p:slideViewPr>
    <p:cSldViewPr snapToGrid="0" showGuides="1">
      <p:cViewPr varScale="1">
        <p:scale>
          <a:sx n="102" d="100"/>
          <a:sy n="102" d="100"/>
        </p:scale>
        <p:origin x="816"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Target</a:t>
            </a:r>
            <a:r>
              <a:rPr lang="en-US" sz="1600" baseline="0" dirty="0"/>
              <a:t> Goal for </a:t>
            </a:r>
            <a:r>
              <a:rPr lang="en-US" sz="1600" dirty="0"/>
              <a:t>Gen ED Student Learning Outcome Scores of</a:t>
            </a:r>
          </a:p>
          <a:p>
            <a:pPr>
              <a:defRPr sz="1600"/>
            </a:pPr>
            <a:r>
              <a:rPr lang="en-US" sz="1600" dirty="0"/>
              <a:t> </a:t>
            </a:r>
            <a:r>
              <a:rPr lang="en-US" sz="1600" b="1" i="1" dirty="0"/>
              <a:t>2 </a:t>
            </a:r>
            <a:r>
              <a:rPr lang="en-US" sz="1600" b="1" i="1" dirty="0" err="1"/>
              <a:t>yr</a:t>
            </a:r>
            <a:r>
              <a:rPr lang="en-US" sz="1600" b="1" i="1" dirty="0"/>
              <a:t> Completers </a:t>
            </a:r>
            <a:r>
              <a:rPr lang="en-US" sz="1600" b="0" i="0" dirty="0"/>
              <a:t>for</a:t>
            </a:r>
            <a:r>
              <a:rPr lang="en-US" sz="1600" b="0" i="0" baseline="0" dirty="0"/>
              <a:t> 2019-20</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76185514989215E-2"/>
          <c:y val="0.1265522021186416"/>
          <c:w val="0.93204758880113092"/>
          <c:h val="0.74072354552812258"/>
        </c:manualLayout>
      </c:layout>
      <c:lineChart>
        <c:grouping val="standard"/>
        <c:varyColors val="0"/>
        <c:ser>
          <c:idx val="1"/>
          <c:order val="1"/>
          <c:tx>
            <c:strRef>
              <c:f>Sheet2!$A$3</c:f>
              <c:strCache>
                <c:ptCount val="1"/>
                <c:pt idx="0">
                  <c:v>Quantitative Reasoning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Sheet2!$B$1:$E$1</c:f>
              <c:strCache>
                <c:ptCount val="4"/>
                <c:pt idx="0">
                  <c:v>2016-17</c:v>
                </c:pt>
                <c:pt idx="1">
                  <c:v>2017-18</c:v>
                </c:pt>
                <c:pt idx="2">
                  <c:v>2018-19</c:v>
                </c:pt>
                <c:pt idx="3">
                  <c:v>2019-20</c:v>
                </c:pt>
              </c:strCache>
            </c:strRef>
          </c:cat>
          <c:val>
            <c:numRef>
              <c:f>Sheet2!$B$3:$E$3</c:f>
              <c:numCache>
                <c:formatCode>General</c:formatCode>
                <c:ptCount val="4"/>
                <c:pt idx="0">
                  <c:v>3.13</c:v>
                </c:pt>
                <c:pt idx="1">
                  <c:v>3.1520000000000001</c:v>
                </c:pt>
                <c:pt idx="2">
                  <c:v>2.92</c:v>
                </c:pt>
              </c:numCache>
            </c:numRef>
          </c:val>
          <c:smooth val="0"/>
          <c:extLst>
            <c:ext xmlns:c16="http://schemas.microsoft.com/office/drawing/2014/chart" uri="{C3380CC4-5D6E-409C-BE32-E72D297353CC}">
              <c16:uniqueId val="{00000000-3980-452E-98D5-785687D7E5E8}"/>
            </c:ext>
          </c:extLst>
        </c:ser>
        <c:dLbls>
          <c:dLblPos val="t"/>
          <c:showLegendKey val="0"/>
          <c:showVal val="1"/>
          <c:showCatName val="0"/>
          <c:showSerName val="0"/>
          <c:showPercent val="0"/>
          <c:showBubbleSize val="0"/>
        </c:dLbls>
        <c:smooth val="0"/>
        <c:axId val="576145704"/>
        <c:axId val="576147672"/>
        <c:extLst>
          <c:ext xmlns:c15="http://schemas.microsoft.com/office/drawing/2012/chart" uri="{02D57815-91ED-43cb-92C2-25804820EDAC}">
            <c15:filteredLineSeries>
              <c15:ser>
                <c:idx val="0"/>
                <c:order val="0"/>
                <c:tx>
                  <c:strRef>
                    <c:extLst>
                      <c:ext uri="{02D57815-91ED-43cb-92C2-25804820EDAC}">
                        <c15:formulaRef>
                          <c15:sqref>Sheet2!$A$2</c15:sqref>
                        </c15:formulaRef>
                      </c:ext>
                    </c:extLst>
                    <c:strCache>
                      <c:ptCount val="1"/>
                      <c:pt idx="0">
                        <c:v>Communication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Sheet2!$B$1:$E$1</c15:sqref>
                        </c15:formulaRef>
                      </c:ext>
                    </c:extLst>
                    <c:strCache>
                      <c:ptCount val="4"/>
                      <c:pt idx="0">
                        <c:v>2016-17</c:v>
                      </c:pt>
                      <c:pt idx="1">
                        <c:v>2017-18</c:v>
                      </c:pt>
                      <c:pt idx="2">
                        <c:v>2018-19</c:v>
                      </c:pt>
                      <c:pt idx="3">
                        <c:v>2019-20</c:v>
                      </c:pt>
                    </c:strCache>
                  </c:strRef>
                </c:cat>
                <c:val>
                  <c:numRef>
                    <c:extLst>
                      <c:ext uri="{02D57815-91ED-43cb-92C2-25804820EDAC}">
                        <c15:formulaRef>
                          <c15:sqref>Sheet2!$B$2:$D$2</c15:sqref>
                        </c15:formulaRef>
                      </c:ext>
                    </c:extLst>
                    <c:numCache>
                      <c:formatCode>General</c:formatCode>
                      <c:ptCount val="3"/>
                      <c:pt idx="0">
                        <c:v>3.0859999999999999</c:v>
                      </c:pt>
                      <c:pt idx="1">
                        <c:v>3.1880000000000002</c:v>
                      </c:pt>
                      <c:pt idx="2">
                        <c:v>3.1920000000000002</c:v>
                      </c:pt>
                    </c:numCache>
                  </c:numRef>
                </c:val>
                <c:smooth val="0"/>
                <c:extLst>
                  <c:ext xmlns:c16="http://schemas.microsoft.com/office/drawing/2014/chart" uri="{C3380CC4-5D6E-409C-BE32-E72D297353CC}">
                    <c16:uniqueId val="{00000001-3980-452E-98D5-785687D7E5E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Sheet2!$A$4</c15:sqref>
                        </c15:formulaRef>
                      </c:ext>
                    </c:extLst>
                    <c:strCache>
                      <c:ptCount val="1"/>
                      <c:pt idx="0">
                        <c:v>Critical Thinking</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Sheet2!$B$1:$E$1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Sheet2!$B$4:$D$4</c15:sqref>
                        </c15:formulaRef>
                      </c:ext>
                    </c:extLst>
                    <c:numCache>
                      <c:formatCode>General</c:formatCode>
                      <c:ptCount val="3"/>
                      <c:pt idx="0">
                        <c:v>3.1960000000000002</c:v>
                      </c:pt>
                      <c:pt idx="1">
                        <c:v>2.992</c:v>
                      </c:pt>
                      <c:pt idx="2">
                        <c:v>3</c:v>
                      </c:pt>
                    </c:numCache>
                  </c:numRef>
                </c:val>
                <c:smooth val="0"/>
                <c:extLst xmlns:c15="http://schemas.microsoft.com/office/drawing/2012/chart">
                  <c:ext xmlns:c16="http://schemas.microsoft.com/office/drawing/2014/chart" uri="{C3380CC4-5D6E-409C-BE32-E72D297353CC}">
                    <c16:uniqueId val="{00000002-3980-452E-98D5-785687D7E5E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Sheet2!$A$5</c15:sqref>
                        </c15:formulaRef>
                      </c:ext>
                    </c:extLst>
                    <c:strCache>
                      <c:ptCount val="1"/>
                      <c:pt idx="0">
                        <c:v>Diversity</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Sheet2!$B$1:$E$1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Sheet2!$B$5:$D$5</c15:sqref>
                        </c15:formulaRef>
                      </c:ext>
                    </c:extLst>
                    <c:numCache>
                      <c:formatCode>General</c:formatCode>
                      <c:ptCount val="3"/>
                      <c:pt idx="0">
                        <c:v>3.5030000000000001</c:v>
                      </c:pt>
                      <c:pt idx="1">
                        <c:v>3.4420000000000002</c:v>
                      </c:pt>
                      <c:pt idx="2">
                        <c:v>3.214</c:v>
                      </c:pt>
                    </c:numCache>
                  </c:numRef>
                </c:val>
                <c:smooth val="0"/>
                <c:extLst xmlns:c15="http://schemas.microsoft.com/office/drawing/2012/chart">
                  <c:ext xmlns:c16="http://schemas.microsoft.com/office/drawing/2014/chart" uri="{C3380CC4-5D6E-409C-BE32-E72D297353CC}">
                    <c16:uniqueId val="{00000003-3980-452E-98D5-785687D7E5E8}"/>
                  </c:ext>
                </c:extLst>
              </c15:ser>
            </c15:filteredLineSeries>
          </c:ext>
        </c:extLst>
      </c:lineChart>
      <c:catAx>
        <c:axId val="57614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76147672"/>
        <c:crosses val="autoZero"/>
        <c:auto val="1"/>
        <c:lblAlgn val="ctr"/>
        <c:lblOffset val="100"/>
        <c:noMultiLvlLbl val="0"/>
      </c:catAx>
      <c:valAx>
        <c:axId val="576147672"/>
        <c:scaling>
          <c:orientation val="minMax"/>
          <c:min val="2.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6145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71219836353685E-2"/>
          <c:y val="0.15023568112021854"/>
          <c:w val="0.91706991067367749"/>
          <c:h val="0.69220152566369297"/>
        </c:manualLayout>
      </c:layout>
      <c:lineChart>
        <c:grouping val="standard"/>
        <c:varyColors val="0"/>
        <c:ser>
          <c:idx val="1"/>
          <c:order val="1"/>
          <c:tx>
            <c:strRef>
              <c:f>Sheet2!$A$3</c:f>
              <c:strCache>
                <c:ptCount val="1"/>
                <c:pt idx="0">
                  <c:v>Quantitative Reasoning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24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Sheet2!$B$11:$E$11</c:f>
              <c:strCache>
                <c:ptCount val="4"/>
                <c:pt idx="0">
                  <c:v>2016-17</c:v>
                </c:pt>
                <c:pt idx="1">
                  <c:v>2017-18</c:v>
                </c:pt>
                <c:pt idx="2">
                  <c:v>2018-19</c:v>
                </c:pt>
                <c:pt idx="3">
                  <c:v>2019-20</c:v>
                </c:pt>
              </c:strCache>
            </c:strRef>
          </c:cat>
          <c:val>
            <c:numRef>
              <c:f>Sheet2!$B$13:$E$13</c:f>
              <c:numCache>
                <c:formatCode>General</c:formatCode>
                <c:ptCount val="4"/>
                <c:pt idx="0">
                  <c:v>1445</c:v>
                </c:pt>
                <c:pt idx="1">
                  <c:v>1378</c:v>
                </c:pt>
                <c:pt idx="2">
                  <c:v>319</c:v>
                </c:pt>
              </c:numCache>
            </c:numRef>
          </c:val>
          <c:smooth val="0"/>
          <c:extLst>
            <c:ext xmlns:c16="http://schemas.microsoft.com/office/drawing/2014/chart" uri="{C3380CC4-5D6E-409C-BE32-E72D297353CC}">
              <c16:uniqueId val="{00000000-A783-4AC3-8946-3A55A09A031D}"/>
            </c:ext>
          </c:extLst>
        </c:ser>
        <c:dLbls>
          <c:dLblPos val="t"/>
          <c:showLegendKey val="0"/>
          <c:showVal val="1"/>
          <c:showCatName val="0"/>
          <c:showSerName val="0"/>
          <c:showPercent val="0"/>
          <c:showBubbleSize val="0"/>
        </c:dLbls>
        <c:smooth val="0"/>
        <c:axId val="576145704"/>
        <c:axId val="576147672"/>
        <c:extLst>
          <c:ext xmlns:c15="http://schemas.microsoft.com/office/drawing/2012/chart" uri="{02D57815-91ED-43cb-92C2-25804820EDAC}">
            <c15:filteredLineSeries>
              <c15:ser>
                <c:idx val="0"/>
                <c:order val="0"/>
                <c:tx>
                  <c:strRef>
                    <c:extLst>
                      <c:ext uri="{02D57815-91ED-43cb-92C2-25804820EDAC}">
                        <c15:formulaRef>
                          <c15:sqref>Sheet2!$A$2</c15:sqref>
                        </c15:formulaRef>
                      </c:ext>
                    </c:extLst>
                    <c:strCache>
                      <c:ptCount val="1"/>
                      <c:pt idx="0">
                        <c:v>Communication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accen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Sheet2!$B$11:$E$11</c15:sqref>
                        </c15:formulaRef>
                      </c:ext>
                    </c:extLst>
                    <c:strCache>
                      <c:ptCount val="4"/>
                      <c:pt idx="0">
                        <c:v>2016-17</c:v>
                      </c:pt>
                      <c:pt idx="1">
                        <c:v>2017-18</c:v>
                      </c:pt>
                      <c:pt idx="2">
                        <c:v>2018-19</c:v>
                      </c:pt>
                      <c:pt idx="3">
                        <c:v>2019-20</c:v>
                      </c:pt>
                    </c:strCache>
                  </c:strRef>
                </c:cat>
                <c:val>
                  <c:numRef>
                    <c:extLst>
                      <c:ext uri="{02D57815-91ED-43cb-92C2-25804820EDAC}">
                        <c15:formulaRef>
                          <c15:sqref>Sheet2!$B$12:$D$12</c15:sqref>
                        </c15:formulaRef>
                      </c:ext>
                    </c:extLst>
                    <c:numCache>
                      <c:formatCode>General</c:formatCode>
                      <c:ptCount val="3"/>
                      <c:pt idx="0">
                        <c:v>2029</c:v>
                      </c:pt>
                      <c:pt idx="1">
                        <c:v>1677</c:v>
                      </c:pt>
                      <c:pt idx="2">
                        <c:v>346</c:v>
                      </c:pt>
                    </c:numCache>
                  </c:numRef>
                </c:val>
                <c:smooth val="0"/>
                <c:extLst>
                  <c:ext xmlns:c16="http://schemas.microsoft.com/office/drawing/2014/chart" uri="{C3380CC4-5D6E-409C-BE32-E72D297353CC}">
                    <c16:uniqueId val="{00000001-A783-4AC3-8946-3A55A09A03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Sheet2!$A$4</c15:sqref>
                        </c15:formulaRef>
                      </c:ext>
                    </c:extLst>
                    <c:strCache>
                      <c:ptCount val="1"/>
                      <c:pt idx="0">
                        <c:v>Critical Thinking</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Sheet2!$B$11:$E$11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Sheet2!$B$14:$D$14</c15:sqref>
                        </c15:formulaRef>
                      </c:ext>
                    </c:extLst>
                    <c:numCache>
                      <c:formatCode>General</c:formatCode>
                      <c:ptCount val="3"/>
                      <c:pt idx="0">
                        <c:v>1785</c:v>
                      </c:pt>
                      <c:pt idx="1">
                        <c:v>1576</c:v>
                      </c:pt>
                      <c:pt idx="2">
                        <c:v>348</c:v>
                      </c:pt>
                    </c:numCache>
                  </c:numRef>
                </c:val>
                <c:smooth val="0"/>
                <c:extLst xmlns:c15="http://schemas.microsoft.com/office/drawing/2012/chart">
                  <c:ext xmlns:c16="http://schemas.microsoft.com/office/drawing/2014/chart" uri="{C3380CC4-5D6E-409C-BE32-E72D297353CC}">
                    <c16:uniqueId val="{00000002-A783-4AC3-8946-3A55A09A03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Sheet2!$A$5</c15:sqref>
                        </c15:formulaRef>
                      </c:ext>
                    </c:extLst>
                    <c:strCache>
                      <c:ptCount val="1"/>
                      <c:pt idx="0">
                        <c:v>Diversity</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Sheet2!$B$11:$E$11</c15:sqref>
                        </c15:formulaRef>
                      </c:ext>
                    </c:extLst>
                    <c:strCache>
                      <c:ptCount val="4"/>
                      <c:pt idx="0">
                        <c:v>2016-17</c:v>
                      </c:pt>
                      <c:pt idx="1">
                        <c:v>2017-18</c:v>
                      </c:pt>
                      <c:pt idx="2">
                        <c:v>2018-19</c:v>
                      </c:pt>
                      <c:pt idx="3">
                        <c:v>2019-20</c:v>
                      </c:pt>
                    </c:strCache>
                  </c:strRef>
                </c:cat>
                <c:val>
                  <c:numRef>
                    <c:extLst xmlns:c15="http://schemas.microsoft.com/office/drawing/2012/chart">
                      <c:ext xmlns:c15="http://schemas.microsoft.com/office/drawing/2012/chart" uri="{02D57815-91ED-43cb-92C2-25804820EDAC}">
                        <c15:formulaRef>
                          <c15:sqref>Sheet2!$B$15:$D$15</c15:sqref>
                        </c15:formulaRef>
                      </c:ext>
                    </c:extLst>
                    <c:numCache>
                      <c:formatCode>General</c:formatCode>
                      <c:ptCount val="3"/>
                      <c:pt idx="0">
                        <c:v>902</c:v>
                      </c:pt>
                      <c:pt idx="1">
                        <c:v>978</c:v>
                      </c:pt>
                      <c:pt idx="2">
                        <c:v>209</c:v>
                      </c:pt>
                    </c:numCache>
                  </c:numRef>
                </c:val>
                <c:smooth val="0"/>
                <c:extLst xmlns:c15="http://schemas.microsoft.com/office/drawing/2012/chart">
                  <c:ext xmlns:c16="http://schemas.microsoft.com/office/drawing/2014/chart" uri="{C3380CC4-5D6E-409C-BE32-E72D297353CC}">
                    <c16:uniqueId val="{00000003-A783-4AC3-8946-3A55A09A031D}"/>
                  </c:ext>
                </c:extLst>
              </c15:ser>
            </c15:filteredLineSeries>
          </c:ext>
        </c:extLst>
      </c:lineChart>
      <c:catAx>
        <c:axId val="57614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76147672"/>
        <c:crosses val="autoZero"/>
        <c:auto val="1"/>
        <c:lblAlgn val="ctr"/>
        <c:lblOffset val="100"/>
        <c:noMultiLvlLbl val="0"/>
      </c:catAx>
      <c:valAx>
        <c:axId val="57614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6145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0B4DC-3CA0-48D2-B041-367369C23C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4AFB4D-AE05-4DC7-9F68-5FDD4B6A05FA}">
      <dgm:prSet phldrT="[Text]" phldr="0"/>
      <dgm:spPr/>
      <dgm:t>
        <a:bodyPr/>
        <a:lstStyle/>
        <a:p>
          <a:pPr rtl="0"/>
          <a:r>
            <a:rPr lang="en-US" dirty="0"/>
            <a:t>Recommendations</a:t>
          </a:r>
        </a:p>
      </dgm:t>
    </dgm:pt>
    <dgm:pt modelId="{105E2E0D-86A1-4810-A225-A7182DA5E5AC}" type="parTrans" cxnId="{DE8C67B5-C0EE-4BD1-9E22-76F05DBA7F87}">
      <dgm:prSet/>
      <dgm:spPr/>
      <dgm:t>
        <a:bodyPr/>
        <a:lstStyle/>
        <a:p>
          <a:endParaRPr lang="en-US"/>
        </a:p>
      </dgm:t>
    </dgm:pt>
    <dgm:pt modelId="{65BEFBAF-81A1-41A7-82C1-949C1EE36FAF}" type="sibTrans" cxnId="{DE8C67B5-C0EE-4BD1-9E22-76F05DBA7F87}">
      <dgm:prSet/>
      <dgm:spPr/>
      <dgm:t>
        <a:bodyPr/>
        <a:lstStyle/>
        <a:p>
          <a:endParaRPr lang="en-US"/>
        </a:p>
      </dgm:t>
    </dgm:pt>
    <dgm:pt modelId="{029D772A-BA51-4BC1-ADA6-B64EB39C84DD}">
      <dgm:prSet phldrT="[Text]" phldr="0"/>
      <dgm:spPr/>
      <dgm:t>
        <a:bodyPr/>
        <a:lstStyle/>
        <a:p>
          <a:pPr>
            <a:spcAft>
              <a:spcPts val="1200"/>
            </a:spcAft>
          </a:pPr>
          <a:r>
            <a:rPr lang="en-US" dirty="0"/>
            <a:t>Continue to improve the number of data points</a:t>
          </a:r>
        </a:p>
      </dgm:t>
    </dgm:pt>
    <dgm:pt modelId="{0B37346A-DB7A-4582-91DB-287F9BF9EE93}" type="parTrans" cxnId="{F3534474-2F84-4DAA-92D1-8A29834FE8F4}">
      <dgm:prSet/>
      <dgm:spPr/>
      <dgm:t>
        <a:bodyPr/>
        <a:lstStyle/>
        <a:p>
          <a:endParaRPr lang="en-US"/>
        </a:p>
      </dgm:t>
    </dgm:pt>
    <dgm:pt modelId="{4955F594-F226-4DF6-91E1-4C657FDEC8A8}" type="sibTrans" cxnId="{F3534474-2F84-4DAA-92D1-8A29834FE8F4}">
      <dgm:prSet/>
      <dgm:spPr/>
      <dgm:t>
        <a:bodyPr/>
        <a:lstStyle/>
        <a:p>
          <a:endParaRPr lang="en-US"/>
        </a:p>
      </dgm:t>
    </dgm:pt>
    <dgm:pt modelId="{BA21CDE6-8877-4D85-BDD9-7C4D871162E2}">
      <dgm:prSet phldrT="[Text]" phldr="0"/>
      <dgm:spPr/>
      <dgm:t>
        <a:bodyPr/>
        <a:lstStyle/>
        <a:p>
          <a:pPr rtl="0">
            <a:spcAft>
              <a:spcPts val="1200"/>
            </a:spcAft>
          </a:pPr>
          <a:r>
            <a:rPr lang="en-US" dirty="0"/>
            <a:t>Conduct Inter-rater Reliability Training</a:t>
          </a:r>
        </a:p>
      </dgm:t>
    </dgm:pt>
    <dgm:pt modelId="{67B42ED4-AB5B-4351-AC79-048D0776E60F}" type="parTrans" cxnId="{15865322-120F-40FE-8C0F-97D264E412CE}">
      <dgm:prSet/>
      <dgm:spPr/>
      <dgm:t>
        <a:bodyPr/>
        <a:lstStyle/>
        <a:p>
          <a:endParaRPr lang="en-US"/>
        </a:p>
      </dgm:t>
    </dgm:pt>
    <dgm:pt modelId="{B7BF8C9D-FC5C-49D4-96AB-77FE847B6C18}" type="sibTrans" cxnId="{15865322-120F-40FE-8C0F-97D264E412CE}">
      <dgm:prSet/>
      <dgm:spPr/>
      <dgm:t>
        <a:bodyPr/>
        <a:lstStyle/>
        <a:p>
          <a:endParaRPr lang="en-US"/>
        </a:p>
      </dgm:t>
    </dgm:pt>
    <dgm:pt modelId="{4A82C104-FD91-47F9-BDD3-6731B9CE0C13}">
      <dgm:prSet phldrT="[Text]" phldr="0"/>
      <dgm:spPr/>
      <dgm:t>
        <a:bodyPr/>
        <a:lstStyle/>
        <a:p>
          <a:pPr rtl="0">
            <a:spcAft>
              <a:spcPts val="1200"/>
            </a:spcAft>
          </a:pPr>
          <a:r>
            <a:rPr lang="en-US" dirty="0"/>
            <a:t>Conduct Faculty Training on How to Improve overall QR skills of students</a:t>
          </a:r>
        </a:p>
      </dgm:t>
    </dgm:pt>
    <dgm:pt modelId="{56A39BF5-74B7-407B-A567-2D9089649AA5}" type="parTrans" cxnId="{0D65AEF8-2A32-4269-B846-F3525E082CDA}">
      <dgm:prSet/>
      <dgm:spPr/>
      <dgm:t>
        <a:bodyPr/>
        <a:lstStyle/>
        <a:p>
          <a:endParaRPr lang="en-US"/>
        </a:p>
      </dgm:t>
    </dgm:pt>
    <dgm:pt modelId="{3AD400FF-2152-4F39-9791-BA8D89AB9068}" type="sibTrans" cxnId="{0D65AEF8-2A32-4269-B846-F3525E082CDA}">
      <dgm:prSet/>
      <dgm:spPr/>
      <dgm:t>
        <a:bodyPr/>
        <a:lstStyle/>
        <a:p>
          <a:endParaRPr lang="en-US"/>
        </a:p>
      </dgm:t>
    </dgm:pt>
    <dgm:pt modelId="{8A652890-9B5E-48F3-AF52-BB30116FCFB8}" type="pres">
      <dgm:prSet presAssocID="{0AD0B4DC-3CA0-48D2-B041-367369C23C77}" presName="linear" presStyleCnt="0">
        <dgm:presLayoutVars>
          <dgm:animLvl val="lvl"/>
          <dgm:resizeHandles val="exact"/>
        </dgm:presLayoutVars>
      </dgm:prSet>
      <dgm:spPr/>
    </dgm:pt>
    <dgm:pt modelId="{1BFAA647-CA21-4EEA-8AE7-996C5B2C336E}" type="pres">
      <dgm:prSet presAssocID="{894AFB4D-AE05-4DC7-9F68-5FDD4B6A05FA}" presName="parentText" presStyleLbl="node1" presStyleIdx="0" presStyleCnt="1">
        <dgm:presLayoutVars>
          <dgm:chMax val="0"/>
          <dgm:bulletEnabled val="1"/>
        </dgm:presLayoutVars>
      </dgm:prSet>
      <dgm:spPr/>
    </dgm:pt>
    <dgm:pt modelId="{A032C77A-C552-49FA-9DF6-DFF51A04E85A}" type="pres">
      <dgm:prSet presAssocID="{894AFB4D-AE05-4DC7-9F68-5FDD4B6A05FA}" presName="childText" presStyleLbl="revTx" presStyleIdx="0" presStyleCnt="1" custScaleY="129542">
        <dgm:presLayoutVars>
          <dgm:bulletEnabled val="1"/>
        </dgm:presLayoutVars>
      </dgm:prSet>
      <dgm:spPr/>
    </dgm:pt>
  </dgm:ptLst>
  <dgm:cxnLst>
    <dgm:cxn modelId="{15865322-120F-40FE-8C0F-97D264E412CE}" srcId="{894AFB4D-AE05-4DC7-9F68-5FDD4B6A05FA}" destId="{BA21CDE6-8877-4D85-BDD9-7C4D871162E2}" srcOrd="1" destOrd="0" parTransId="{67B42ED4-AB5B-4351-AC79-048D0776E60F}" sibTransId="{B7BF8C9D-FC5C-49D4-96AB-77FE847B6C18}"/>
    <dgm:cxn modelId="{A0C67B28-1511-41C6-8996-6B1D78274696}" type="presOf" srcId="{4A82C104-FD91-47F9-BDD3-6731B9CE0C13}" destId="{A032C77A-C552-49FA-9DF6-DFF51A04E85A}" srcOrd="0" destOrd="2" presId="urn:microsoft.com/office/officeart/2005/8/layout/vList2"/>
    <dgm:cxn modelId="{F3534474-2F84-4DAA-92D1-8A29834FE8F4}" srcId="{894AFB4D-AE05-4DC7-9F68-5FDD4B6A05FA}" destId="{029D772A-BA51-4BC1-ADA6-B64EB39C84DD}" srcOrd="0" destOrd="0" parTransId="{0B37346A-DB7A-4582-91DB-287F9BF9EE93}" sibTransId="{4955F594-F226-4DF6-91E1-4C657FDEC8A8}"/>
    <dgm:cxn modelId="{FEF7A189-660D-4BE5-9907-CB692F8E0269}" type="presOf" srcId="{894AFB4D-AE05-4DC7-9F68-5FDD4B6A05FA}" destId="{1BFAA647-CA21-4EEA-8AE7-996C5B2C336E}" srcOrd="0" destOrd="0" presId="urn:microsoft.com/office/officeart/2005/8/layout/vList2"/>
    <dgm:cxn modelId="{DE8C67B5-C0EE-4BD1-9E22-76F05DBA7F87}" srcId="{0AD0B4DC-3CA0-48D2-B041-367369C23C77}" destId="{894AFB4D-AE05-4DC7-9F68-5FDD4B6A05FA}" srcOrd="0" destOrd="0" parTransId="{105E2E0D-86A1-4810-A225-A7182DA5E5AC}" sibTransId="{65BEFBAF-81A1-41A7-82C1-949C1EE36FAF}"/>
    <dgm:cxn modelId="{A77668B6-6A03-4D8E-B486-D30A7B99DE1B}" type="presOf" srcId="{0AD0B4DC-3CA0-48D2-B041-367369C23C77}" destId="{8A652890-9B5E-48F3-AF52-BB30116FCFB8}" srcOrd="0" destOrd="0" presId="urn:microsoft.com/office/officeart/2005/8/layout/vList2"/>
    <dgm:cxn modelId="{84DE7AC3-73BD-4A59-9414-71C3C4E49619}" type="presOf" srcId="{029D772A-BA51-4BC1-ADA6-B64EB39C84DD}" destId="{A032C77A-C552-49FA-9DF6-DFF51A04E85A}" srcOrd="0" destOrd="0" presId="urn:microsoft.com/office/officeart/2005/8/layout/vList2"/>
    <dgm:cxn modelId="{753652CE-E464-440A-BA49-437D7A150036}" type="presOf" srcId="{BA21CDE6-8877-4D85-BDD9-7C4D871162E2}" destId="{A032C77A-C552-49FA-9DF6-DFF51A04E85A}" srcOrd="0" destOrd="1" presId="urn:microsoft.com/office/officeart/2005/8/layout/vList2"/>
    <dgm:cxn modelId="{0D65AEF8-2A32-4269-B846-F3525E082CDA}" srcId="{894AFB4D-AE05-4DC7-9F68-5FDD4B6A05FA}" destId="{4A82C104-FD91-47F9-BDD3-6731B9CE0C13}" srcOrd="2" destOrd="0" parTransId="{56A39BF5-74B7-407B-A567-2D9089649AA5}" sibTransId="{3AD400FF-2152-4F39-9791-BA8D89AB9068}"/>
    <dgm:cxn modelId="{21F6C5B4-AFFC-4FB4-9C33-EE6C4A40FF3A}" type="presParOf" srcId="{8A652890-9B5E-48F3-AF52-BB30116FCFB8}" destId="{1BFAA647-CA21-4EEA-8AE7-996C5B2C336E}" srcOrd="0" destOrd="0" presId="urn:microsoft.com/office/officeart/2005/8/layout/vList2"/>
    <dgm:cxn modelId="{A59B865F-1878-4F7C-B97A-6ADDC27F12AA}" type="presParOf" srcId="{8A652890-9B5E-48F3-AF52-BB30116FCFB8}" destId="{A032C77A-C552-49FA-9DF6-DFF51A04E85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AA647-CA21-4EEA-8AE7-996C5B2C336E}">
      <dsp:nvSpPr>
        <dsp:cNvPr id="0" name=""/>
        <dsp:cNvSpPr/>
      </dsp:nvSpPr>
      <dsp:spPr>
        <a:xfrm>
          <a:off x="0" y="187858"/>
          <a:ext cx="5567605" cy="75464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Recommendations</a:t>
          </a:r>
        </a:p>
      </dsp:txBody>
      <dsp:txXfrm>
        <a:off x="36839" y="224697"/>
        <a:ext cx="5493927" cy="680971"/>
      </dsp:txXfrm>
    </dsp:sp>
    <dsp:sp modelId="{A032C77A-C552-49FA-9DF6-DFF51A04E85A}">
      <dsp:nvSpPr>
        <dsp:cNvPr id="0" name=""/>
        <dsp:cNvSpPr/>
      </dsp:nvSpPr>
      <dsp:spPr>
        <a:xfrm>
          <a:off x="0" y="942508"/>
          <a:ext cx="5567605" cy="321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71" tIns="38100" rIns="213360" bIns="38100" numCol="1" spcCol="1270" anchor="t" anchorCtr="0">
          <a:noAutofit/>
        </a:bodyPr>
        <a:lstStyle/>
        <a:p>
          <a:pPr marL="228600" lvl="1" indent="-228600" algn="l" defTabSz="1022350">
            <a:lnSpc>
              <a:spcPct val="90000"/>
            </a:lnSpc>
            <a:spcBef>
              <a:spcPct val="0"/>
            </a:spcBef>
            <a:spcAft>
              <a:spcPts val="1200"/>
            </a:spcAft>
            <a:buChar char="•"/>
          </a:pPr>
          <a:r>
            <a:rPr lang="en-US" sz="2300" kern="1200" dirty="0"/>
            <a:t>Continue to improve the number of data points</a:t>
          </a:r>
        </a:p>
        <a:p>
          <a:pPr marL="228600" lvl="1" indent="-228600" algn="l" defTabSz="1022350" rtl="0">
            <a:lnSpc>
              <a:spcPct val="90000"/>
            </a:lnSpc>
            <a:spcBef>
              <a:spcPct val="0"/>
            </a:spcBef>
            <a:spcAft>
              <a:spcPts val="1200"/>
            </a:spcAft>
            <a:buChar char="•"/>
          </a:pPr>
          <a:r>
            <a:rPr lang="en-US" sz="2300" kern="1200" dirty="0"/>
            <a:t>Conduct Inter-rater Reliability Training</a:t>
          </a:r>
        </a:p>
        <a:p>
          <a:pPr marL="228600" lvl="1" indent="-228600" algn="l" defTabSz="1022350" rtl="0">
            <a:lnSpc>
              <a:spcPct val="90000"/>
            </a:lnSpc>
            <a:spcBef>
              <a:spcPct val="0"/>
            </a:spcBef>
            <a:spcAft>
              <a:spcPts val="1200"/>
            </a:spcAft>
            <a:buChar char="•"/>
          </a:pPr>
          <a:r>
            <a:rPr lang="en-US" sz="2300" kern="1200" dirty="0"/>
            <a:t>Conduct Faculty Training on How to Improve overall QR skills of students</a:t>
          </a:r>
        </a:p>
      </dsp:txBody>
      <dsp:txXfrm>
        <a:off x="0" y="942508"/>
        <a:ext cx="5567605" cy="32178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2/26/2024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2/26/2024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15</a:t>
            </a:fld>
            <a:endParaRPr lang="en-US"/>
          </a:p>
        </p:txBody>
      </p:sp>
    </p:spTree>
    <p:extLst>
      <p:ext uri="{BB962C8B-B14F-4D97-AF65-F5344CB8AC3E}">
        <p14:creationId xmlns:p14="http://schemas.microsoft.com/office/powerpoint/2010/main" val="67962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16</a:t>
            </a:fld>
            <a:endParaRPr lang="en-US"/>
          </a:p>
        </p:txBody>
      </p:sp>
    </p:spTree>
    <p:extLst>
      <p:ext uri="{BB962C8B-B14F-4D97-AF65-F5344CB8AC3E}">
        <p14:creationId xmlns:p14="http://schemas.microsoft.com/office/powerpoint/2010/main" val="6212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17</a:t>
            </a:fld>
            <a:endParaRPr lang="en-US"/>
          </a:p>
        </p:txBody>
      </p:sp>
    </p:spTree>
    <p:extLst>
      <p:ext uri="{BB962C8B-B14F-4D97-AF65-F5344CB8AC3E}">
        <p14:creationId xmlns:p14="http://schemas.microsoft.com/office/powerpoint/2010/main" val="405414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18</a:t>
            </a:fld>
            <a:endParaRPr lang="en-US"/>
          </a:p>
        </p:txBody>
      </p:sp>
    </p:spTree>
    <p:extLst>
      <p:ext uri="{BB962C8B-B14F-4D97-AF65-F5344CB8AC3E}">
        <p14:creationId xmlns:p14="http://schemas.microsoft.com/office/powerpoint/2010/main" val="419883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8335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407089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Enrollment</a:t>
            </a:r>
          </a:p>
          <a:p>
            <a:pPr lvl="1"/>
            <a:r>
              <a:rPr lang="en-US" dirty="0"/>
              <a:t>FTE</a:t>
            </a:r>
          </a:p>
          <a:p>
            <a:pPr lvl="1"/>
            <a:r>
              <a:rPr lang="en-US" dirty="0"/>
              <a:t>RFTE</a:t>
            </a:r>
          </a:p>
          <a:p>
            <a:pPr lvl="1"/>
            <a:r>
              <a:rPr lang="en-US" dirty="0"/>
              <a:t>Headcount</a:t>
            </a:r>
          </a:p>
          <a:p>
            <a:pPr lvl="1"/>
            <a:r>
              <a:rPr lang="en-US" dirty="0"/>
              <a:t>Fist-time, Full-time, Entering in Fall, degree/certificate seekers (IPEDS Cohort)</a:t>
            </a:r>
          </a:p>
          <a:p>
            <a:pPr lvl="1"/>
            <a:r>
              <a:rPr lang="en-US" dirty="0"/>
              <a:t>Annual unduplicated Full-time (by term), degree/certificate-seekers</a:t>
            </a:r>
          </a:p>
          <a:p>
            <a:pPr lvl="1"/>
            <a:r>
              <a:rPr lang="en-US" dirty="0"/>
              <a:t>Annual unduplicated Part-time (by term), degree/certificate-seekers</a:t>
            </a:r>
          </a:p>
          <a:p>
            <a:pPr lvl="1"/>
            <a:r>
              <a:rPr lang="en-US" dirty="0"/>
              <a:t>Annual non-credit, non-degree/cert-seekers (by term)</a:t>
            </a:r>
          </a:p>
          <a:p>
            <a:pPr lvl="0"/>
            <a:r>
              <a:rPr lang="en-US" b="1" dirty="0"/>
              <a:t>Retention + Transfer-out Rates</a:t>
            </a:r>
          </a:p>
          <a:p>
            <a:pPr lvl="1"/>
            <a:r>
              <a:rPr lang="en-US" dirty="0"/>
              <a:t>Fall-to-Winter Retention of </a:t>
            </a:r>
            <a:r>
              <a:rPr lang="en-US" i="1" dirty="0"/>
              <a:t>IPEDS Cohort</a:t>
            </a:r>
            <a:r>
              <a:rPr lang="en-US" dirty="0"/>
              <a:t> / Transfer-out Rates</a:t>
            </a:r>
          </a:p>
          <a:p>
            <a:pPr lvl="1"/>
            <a:r>
              <a:rPr lang="en-US" dirty="0"/>
              <a:t>Fall-to-Fall Retention of </a:t>
            </a:r>
            <a:r>
              <a:rPr lang="en-US" i="1" dirty="0"/>
              <a:t>IPEDS Cohort</a:t>
            </a:r>
            <a:r>
              <a:rPr lang="en-US" dirty="0"/>
              <a:t> / Transfer-out Rates</a:t>
            </a:r>
          </a:p>
          <a:p>
            <a:pPr lvl="0"/>
            <a:r>
              <a:rPr lang="en-US" b="1" dirty="0"/>
              <a:t>Completion Rates </a:t>
            </a:r>
            <a:r>
              <a:rPr lang="en-US" b="1" i="1" dirty="0"/>
              <a:t>IPEDS Cohort</a:t>
            </a:r>
            <a:endParaRPr lang="en-US" b="1" dirty="0"/>
          </a:p>
          <a:p>
            <a:pPr lvl="1"/>
            <a:r>
              <a:rPr lang="en-US" dirty="0"/>
              <a:t>150%GR</a:t>
            </a:r>
          </a:p>
          <a:p>
            <a:pPr lvl="1"/>
            <a:r>
              <a:rPr lang="en-US" dirty="0"/>
              <a:t>200%GR</a:t>
            </a:r>
          </a:p>
          <a:p>
            <a:pPr lvl="0"/>
            <a:r>
              <a:rPr lang="en-US" b="1" dirty="0"/>
              <a:t>Student Loan Default Rate</a:t>
            </a:r>
          </a:p>
          <a:p>
            <a:endParaRPr lang="en-US" dirty="0"/>
          </a:p>
        </p:txBody>
      </p:sp>
      <p:sp>
        <p:nvSpPr>
          <p:cNvPr id="4" name="Slide Number Placeholder 3"/>
          <p:cNvSpPr>
            <a:spLocks noGrp="1"/>
          </p:cNvSpPr>
          <p:nvPr>
            <p:ph type="sldNum" sz="quarter" idx="5"/>
          </p:nvPr>
        </p:nvSpPr>
        <p:spPr/>
        <p:txBody>
          <a:bodyPr/>
          <a:lstStyle/>
          <a:p>
            <a:pPr defTabSz="931774"/>
            <a:fld id="{72124799-87FC-4E97-8282-66315E5C1933}" type="slidenum">
              <a:rPr lang="en-US">
                <a:solidFill>
                  <a:prstClr val="black"/>
                </a:solidFill>
                <a:latin typeface="Calibri" panose="020F0502020204030204"/>
              </a:rPr>
              <a:pPr defTabSz="931774"/>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84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Enrollment</a:t>
            </a:r>
          </a:p>
          <a:p>
            <a:pPr lvl="1"/>
            <a:r>
              <a:rPr lang="en-US" dirty="0"/>
              <a:t>FTE</a:t>
            </a:r>
          </a:p>
          <a:p>
            <a:pPr lvl="1"/>
            <a:r>
              <a:rPr lang="en-US" dirty="0"/>
              <a:t>RFTE</a:t>
            </a:r>
          </a:p>
          <a:p>
            <a:pPr lvl="1"/>
            <a:r>
              <a:rPr lang="en-US" dirty="0"/>
              <a:t>Headcount</a:t>
            </a:r>
          </a:p>
          <a:p>
            <a:pPr lvl="1"/>
            <a:r>
              <a:rPr lang="en-US" dirty="0"/>
              <a:t>Fist-time, Full-time, Entering in Fall, degree/certificate seekers (IPEDS Cohort)</a:t>
            </a:r>
          </a:p>
          <a:p>
            <a:pPr lvl="1"/>
            <a:r>
              <a:rPr lang="en-US" dirty="0"/>
              <a:t>Annual unduplicated Full-time (by term), degree/certificate-seekers</a:t>
            </a:r>
          </a:p>
          <a:p>
            <a:pPr lvl="1"/>
            <a:r>
              <a:rPr lang="en-US" dirty="0"/>
              <a:t>Annual unduplicated Part-time (by term), degree/certificate-seekers</a:t>
            </a:r>
          </a:p>
          <a:p>
            <a:pPr lvl="1"/>
            <a:r>
              <a:rPr lang="en-US" dirty="0"/>
              <a:t>Annual non-credit, non-degree/cert-seekers (by term)</a:t>
            </a:r>
          </a:p>
          <a:p>
            <a:pPr lvl="0"/>
            <a:r>
              <a:rPr lang="en-US" b="1" dirty="0"/>
              <a:t>Retention + Transfer-out Rates</a:t>
            </a:r>
          </a:p>
          <a:p>
            <a:pPr lvl="1"/>
            <a:r>
              <a:rPr lang="en-US" dirty="0"/>
              <a:t>Fall-to-Winter Retention of </a:t>
            </a:r>
            <a:r>
              <a:rPr lang="en-US" i="1" dirty="0"/>
              <a:t>IPEDS Cohort</a:t>
            </a:r>
            <a:r>
              <a:rPr lang="en-US" dirty="0"/>
              <a:t> / Transfer-out Rates</a:t>
            </a:r>
          </a:p>
          <a:p>
            <a:pPr lvl="1"/>
            <a:r>
              <a:rPr lang="en-US" dirty="0"/>
              <a:t>Fall-to-Fall Retention of </a:t>
            </a:r>
            <a:r>
              <a:rPr lang="en-US" i="1" dirty="0"/>
              <a:t>IPEDS Cohort</a:t>
            </a:r>
            <a:r>
              <a:rPr lang="en-US" dirty="0"/>
              <a:t> / Transfer-out Rates</a:t>
            </a:r>
          </a:p>
          <a:p>
            <a:pPr lvl="0"/>
            <a:r>
              <a:rPr lang="en-US" b="1" dirty="0"/>
              <a:t>Completion Rates </a:t>
            </a:r>
            <a:r>
              <a:rPr lang="en-US" b="1" i="1" dirty="0"/>
              <a:t>IPEDS Cohort</a:t>
            </a:r>
            <a:endParaRPr lang="en-US" b="1" dirty="0"/>
          </a:p>
          <a:p>
            <a:pPr lvl="1"/>
            <a:r>
              <a:rPr lang="en-US" dirty="0"/>
              <a:t>150%GR</a:t>
            </a:r>
          </a:p>
          <a:p>
            <a:pPr lvl="1"/>
            <a:r>
              <a:rPr lang="en-US" dirty="0"/>
              <a:t>200%GR</a:t>
            </a:r>
          </a:p>
          <a:p>
            <a:pPr lvl="0"/>
            <a:r>
              <a:rPr lang="en-US" b="1" dirty="0"/>
              <a:t>Student Loan Default Rate</a:t>
            </a:r>
          </a:p>
          <a:p>
            <a:endParaRPr lang="en-US" dirty="0"/>
          </a:p>
        </p:txBody>
      </p:sp>
      <p:sp>
        <p:nvSpPr>
          <p:cNvPr id="4" name="Slide Number Placeholder 3"/>
          <p:cNvSpPr>
            <a:spLocks noGrp="1"/>
          </p:cNvSpPr>
          <p:nvPr>
            <p:ph type="sldNum" sz="quarter" idx="5"/>
          </p:nvPr>
        </p:nvSpPr>
        <p:spPr/>
        <p:txBody>
          <a:bodyPr/>
          <a:lstStyle/>
          <a:p>
            <a:pPr defTabSz="931774"/>
            <a:fld id="{72124799-87FC-4E97-8282-66315E5C1933}" type="slidenum">
              <a:rPr lang="en-US">
                <a:solidFill>
                  <a:prstClr val="black"/>
                </a:solidFill>
                <a:latin typeface="Calibri" panose="020F0502020204030204"/>
              </a:rPr>
              <a:pPr defTabSz="931774"/>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531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11</a:t>
            </a:fld>
            <a:endParaRPr lang="en-US"/>
          </a:p>
        </p:txBody>
      </p:sp>
    </p:spTree>
    <p:extLst>
      <p:ext uri="{BB962C8B-B14F-4D97-AF65-F5344CB8AC3E}">
        <p14:creationId xmlns:p14="http://schemas.microsoft.com/office/powerpoint/2010/main" val="93146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12</a:t>
            </a:fld>
            <a:endParaRPr lang="en-US"/>
          </a:p>
        </p:txBody>
      </p:sp>
    </p:spTree>
    <p:extLst>
      <p:ext uri="{BB962C8B-B14F-4D97-AF65-F5344CB8AC3E}">
        <p14:creationId xmlns:p14="http://schemas.microsoft.com/office/powerpoint/2010/main" val="193237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13</a:t>
            </a:fld>
            <a:endParaRPr lang="en-US"/>
          </a:p>
        </p:txBody>
      </p:sp>
    </p:spTree>
    <p:extLst>
      <p:ext uri="{BB962C8B-B14F-4D97-AF65-F5344CB8AC3E}">
        <p14:creationId xmlns:p14="http://schemas.microsoft.com/office/powerpoint/2010/main" val="345922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14</a:t>
            </a:fld>
            <a:endParaRPr lang="en-US"/>
          </a:p>
        </p:txBody>
      </p:sp>
    </p:spTree>
    <p:extLst>
      <p:ext uri="{BB962C8B-B14F-4D97-AF65-F5344CB8AC3E}">
        <p14:creationId xmlns:p14="http://schemas.microsoft.com/office/powerpoint/2010/main" val="400051662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2/26/2024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2/26/2024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2/26/2024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2/26/2024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2/26/2024</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0633" y="2292094"/>
            <a:ext cx="6598318" cy="2219691"/>
          </a:xfrm>
        </p:spPr>
        <p:txBody>
          <a:bodyPr anchor="ctr">
            <a:normAutofit/>
          </a:bodyPr>
          <a:lstStyle/>
          <a:p>
            <a:r>
              <a:rPr lang="en-US" sz="3600" dirty="0"/>
              <a:t>Student Success Summit:</a:t>
            </a:r>
            <a:br>
              <a:rPr lang="en-US" sz="3600" dirty="0"/>
            </a:br>
            <a:br>
              <a:rPr lang="en-US" sz="2000" dirty="0">
                <a:latin typeface="Abadi Extra Light" panose="020B0604020202020204" pitchFamily="34" charset="0"/>
              </a:rPr>
            </a:br>
            <a:r>
              <a:rPr lang="en-US" sz="2000" dirty="0">
                <a:latin typeface="Abadi Extra Light" panose="020B0604020202020204" pitchFamily="34" charset="0"/>
              </a:rPr>
              <a:t>Faculty TRAINING</a:t>
            </a:r>
            <a:br>
              <a:rPr lang="en-US" sz="3600" dirty="0"/>
            </a:br>
            <a:r>
              <a:rPr lang="en-US" sz="3600" dirty="0"/>
              <a:t>Quantitative Reasoning</a:t>
            </a:r>
          </a:p>
        </p:txBody>
      </p:sp>
      <p:pic>
        <p:nvPicPr>
          <p:cNvPr id="4" name="Picture Placeholder 3" title="Open book on table, blurred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7" name="Subtitle 6"/>
          <p:cNvSpPr>
            <a:spLocks noGrp="1"/>
          </p:cNvSpPr>
          <p:nvPr>
            <p:ph type="subTitle" idx="1"/>
          </p:nvPr>
        </p:nvSpPr>
        <p:spPr>
          <a:xfrm>
            <a:off x="240632" y="4511784"/>
            <a:ext cx="6598318" cy="955565"/>
          </a:xfrm>
        </p:spPr>
        <p:txBody>
          <a:bodyPr vert="horz" lIns="0" tIns="45720" rIns="0" bIns="45720" rtlCol="0" anchor="t">
            <a:normAutofit/>
          </a:bodyPr>
          <a:lstStyle/>
          <a:p>
            <a:endParaRPr lang="en-US" dirty="0"/>
          </a:p>
          <a:p>
            <a:endParaRPr lang="en-US" dirty="0"/>
          </a:p>
          <a:p>
            <a:r>
              <a:rPr lang="en-US" dirty="0"/>
              <a:t>May 12th, 2020</a:t>
            </a:r>
          </a:p>
          <a:p>
            <a:endParaRPr lang="en-US"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653-ED54-464F-B98F-43135D95E53B}"/>
              </a:ext>
            </a:extLst>
          </p:cNvPr>
          <p:cNvSpPr>
            <a:spLocks noGrp="1"/>
          </p:cNvSpPr>
          <p:nvPr>
            <p:ph type="title"/>
          </p:nvPr>
        </p:nvSpPr>
        <p:spPr/>
        <p:txBody>
          <a:bodyPr/>
          <a:lstStyle/>
          <a:p>
            <a:r>
              <a:rPr lang="en-US" dirty="0">
                <a:ea typeface="+mj-lt"/>
                <a:cs typeface="+mj-lt"/>
              </a:rPr>
              <a:t>Institutional Effectiveness Meeting – Feb 18</a:t>
            </a:r>
            <a:r>
              <a:rPr lang="en-US" baseline="30000" dirty="0">
                <a:ea typeface="+mj-lt"/>
                <a:cs typeface="+mj-lt"/>
              </a:rPr>
              <a:t>th</a:t>
            </a:r>
            <a:r>
              <a:rPr lang="en-US" dirty="0">
                <a:ea typeface="+mj-lt"/>
                <a:cs typeface="+mj-lt"/>
              </a:rPr>
              <a:t>, 2020</a:t>
            </a:r>
            <a:endParaRPr lang="en-US" dirty="0"/>
          </a:p>
        </p:txBody>
      </p:sp>
      <p:pic>
        <p:nvPicPr>
          <p:cNvPr id="11" name="Picture 11" descr="A close up of a sign&#10;&#10;Description generated with high confidence">
            <a:extLst>
              <a:ext uri="{FF2B5EF4-FFF2-40B4-BE49-F238E27FC236}">
                <a16:creationId xmlns:a16="http://schemas.microsoft.com/office/drawing/2014/main" id="{25826544-9BE5-4E8C-9B33-906A175E53D5}"/>
              </a:ext>
            </a:extLst>
          </p:cNvPr>
          <p:cNvPicPr>
            <a:picLocks noGrp="1" noChangeAspect="1"/>
          </p:cNvPicPr>
          <p:nvPr>
            <p:ph type="pic" idx="1"/>
          </p:nvPr>
        </p:nvPicPr>
        <p:blipFill rotWithShape="1">
          <a:blip r:embed="rId2"/>
          <a:srcRect l="8813" r="8813"/>
          <a:stretch/>
        </p:blipFill>
        <p:spPr>
          <a:xfrm>
            <a:off x="6618964" y="2262299"/>
            <a:ext cx="4633638" cy="3082211"/>
          </a:xfrm>
        </p:spPr>
      </p:pic>
      <p:graphicFrame>
        <p:nvGraphicFramePr>
          <p:cNvPr id="5" name="Diagram 5">
            <a:extLst>
              <a:ext uri="{FF2B5EF4-FFF2-40B4-BE49-F238E27FC236}">
                <a16:creationId xmlns:a16="http://schemas.microsoft.com/office/drawing/2014/main" id="{370A82B1-259A-474D-8FDB-08BFB8E3FA28}"/>
              </a:ext>
            </a:extLst>
          </p:cNvPr>
          <p:cNvGraphicFramePr/>
          <p:nvPr>
            <p:extLst>
              <p:ext uri="{D42A27DB-BD31-4B8C-83A1-F6EECF244321}">
                <p14:modId xmlns:p14="http://schemas.microsoft.com/office/powerpoint/2010/main" val="418858519"/>
              </p:ext>
            </p:extLst>
          </p:nvPr>
        </p:nvGraphicFramePr>
        <p:xfrm>
          <a:off x="801663" y="1958015"/>
          <a:ext cx="5567605" cy="434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69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 24, 2020 – Email from VP Alves </a:t>
            </a:r>
          </a:p>
        </p:txBody>
      </p:sp>
      <p:pic>
        <p:nvPicPr>
          <p:cNvPr id="5" name="Picture Placeholder 4" title="Closeup of books on shelve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171089" y="1600199"/>
            <a:ext cx="5914493" cy="4572001"/>
          </a:xfrm>
        </p:spPr>
      </p:pic>
      <p:sp>
        <p:nvSpPr>
          <p:cNvPr id="6" name="Text Placeholder 5">
            <a:extLst>
              <a:ext uri="{FF2B5EF4-FFF2-40B4-BE49-F238E27FC236}">
                <a16:creationId xmlns:a16="http://schemas.microsoft.com/office/drawing/2014/main" id="{FB54889E-9284-40D6-ACCD-BB2F93E82307}"/>
              </a:ext>
            </a:extLst>
          </p:cNvPr>
          <p:cNvSpPr>
            <a:spLocks noGrp="1"/>
          </p:cNvSpPr>
          <p:nvPr>
            <p:ph type="body" sz="half" idx="2"/>
          </p:nvPr>
        </p:nvSpPr>
        <p:spPr>
          <a:xfrm>
            <a:off x="1104900" y="1600200"/>
            <a:ext cx="3908534" cy="4572000"/>
          </a:xfrm>
        </p:spPr>
        <p:txBody>
          <a:bodyPr>
            <a:normAutofit fontScale="92500" lnSpcReduction="20000"/>
          </a:bodyPr>
          <a:lstStyle/>
          <a:p>
            <a:r>
              <a:rPr lang="en-US" dirty="0"/>
              <a:t>As requested at In-Service, the focus for the year is to increase our Institutional Learning Outcomes is in the area of </a:t>
            </a:r>
          </a:p>
          <a:p>
            <a:r>
              <a:rPr lang="en-US" b="1" u="sng" dirty="0"/>
              <a:t>Quantitative Reasoning</a:t>
            </a:r>
            <a:endParaRPr lang="en-US" dirty="0"/>
          </a:p>
          <a:p>
            <a:r>
              <a:rPr lang="en-US" dirty="0"/>
              <a:t>Please continue to input your General Education Outcomes  (Institutional Learning Outcomes) this quarter.</a:t>
            </a:r>
          </a:p>
          <a:p>
            <a:r>
              <a:rPr lang="en-US" dirty="0"/>
              <a:t>We are at:</a:t>
            </a:r>
          </a:p>
          <a:p>
            <a:r>
              <a:rPr lang="en-US" dirty="0"/>
              <a:t>      </a:t>
            </a:r>
            <a:r>
              <a:rPr lang="en-US" sz="4700" b="1" dirty="0"/>
              <a:t>627 </a:t>
            </a:r>
            <a:r>
              <a:rPr lang="en-US" dirty="0"/>
              <a:t>data points</a:t>
            </a:r>
          </a:p>
          <a:p>
            <a:r>
              <a:rPr lang="en-US" dirty="0"/>
              <a:t> </a:t>
            </a:r>
          </a:p>
          <a:p>
            <a:r>
              <a:rPr lang="en-US" dirty="0"/>
              <a:t>On our goal of 700 for the Fall – 1400 for the year.</a:t>
            </a:r>
          </a:p>
          <a:p>
            <a:r>
              <a:rPr lang="en-US" dirty="0"/>
              <a:t>Again, I just wanted to reach out and thank the faculty that continue to move this forward and report some results.</a:t>
            </a:r>
          </a:p>
          <a:p>
            <a:r>
              <a:rPr lang="en-US" b="1" dirty="0"/>
              <a:t>Thank you.</a:t>
            </a:r>
            <a:endParaRPr lang="en-US" dirty="0"/>
          </a:p>
          <a:p>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of Today </a:t>
            </a:r>
          </a:p>
        </p:txBody>
      </p:sp>
      <p:pic>
        <p:nvPicPr>
          <p:cNvPr id="5" name="Picture Placeholder 4" title="Closeup of books on shelve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171088" y="1600198"/>
            <a:ext cx="5914493" cy="4572001"/>
          </a:xfrm>
        </p:spPr>
      </p:pic>
      <p:sp>
        <p:nvSpPr>
          <p:cNvPr id="6" name="Text Placeholder 5">
            <a:extLst>
              <a:ext uri="{FF2B5EF4-FFF2-40B4-BE49-F238E27FC236}">
                <a16:creationId xmlns:a16="http://schemas.microsoft.com/office/drawing/2014/main" id="{FB54889E-9284-40D6-ACCD-BB2F93E82307}"/>
              </a:ext>
            </a:extLst>
          </p:cNvPr>
          <p:cNvSpPr>
            <a:spLocks noGrp="1"/>
          </p:cNvSpPr>
          <p:nvPr>
            <p:ph type="body" sz="half" idx="2"/>
          </p:nvPr>
        </p:nvSpPr>
        <p:spPr>
          <a:xfrm>
            <a:off x="1104900" y="1600200"/>
            <a:ext cx="3908534" cy="4572000"/>
          </a:xfrm>
        </p:spPr>
        <p:txBody>
          <a:bodyPr>
            <a:normAutofit/>
          </a:bodyPr>
          <a:lstStyle/>
          <a:p>
            <a:r>
              <a:rPr lang="en-US" dirty="0"/>
              <a:t>We are at:</a:t>
            </a:r>
          </a:p>
          <a:p>
            <a:r>
              <a:rPr lang="en-US" dirty="0"/>
              <a:t>      </a:t>
            </a:r>
            <a:r>
              <a:rPr lang="en-US" sz="4700" b="1" dirty="0"/>
              <a:t>		 </a:t>
            </a:r>
          </a:p>
          <a:p>
            <a:endParaRPr lang="en-US" sz="4700" b="1" dirty="0"/>
          </a:p>
          <a:p>
            <a:endParaRPr lang="en-US" dirty="0"/>
          </a:p>
          <a:p>
            <a:r>
              <a:rPr lang="en-US" dirty="0"/>
              <a:t>data points</a:t>
            </a:r>
          </a:p>
          <a:p>
            <a:r>
              <a:rPr lang="en-US" dirty="0"/>
              <a:t> </a:t>
            </a:r>
          </a:p>
          <a:p>
            <a:r>
              <a:rPr lang="en-US" dirty="0"/>
              <a:t>On our goal of 700 for the Fall – 1400 for the year.</a:t>
            </a:r>
          </a:p>
          <a:p>
            <a:endParaRPr lang="en-US" dirty="0"/>
          </a:p>
        </p:txBody>
      </p:sp>
      <p:sp>
        <p:nvSpPr>
          <p:cNvPr id="3" name="TextBox 2">
            <a:extLst>
              <a:ext uri="{FF2B5EF4-FFF2-40B4-BE49-F238E27FC236}">
                <a16:creationId xmlns:a16="http://schemas.microsoft.com/office/drawing/2014/main" id="{AA741C10-78D9-40C8-A270-AC123267B142}"/>
              </a:ext>
            </a:extLst>
          </p:cNvPr>
          <p:cNvSpPr txBox="1"/>
          <p:nvPr/>
        </p:nvSpPr>
        <p:spPr>
          <a:xfrm>
            <a:off x="78827" y="2113444"/>
            <a:ext cx="4934607" cy="1323439"/>
          </a:xfrm>
          <a:prstGeom prst="rect">
            <a:avLst/>
          </a:prstGeom>
          <a:noFill/>
        </p:spPr>
        <p:txBody>
          <a:bodyPr wrap="square" rtlCol="0">
            <a:spAutoFit/>
          </a:bodyPr>
          <a:lstStyle/>
          <a:p>
            <a:pPr algn="ctr"/>
            <a:r>
              <a:rPr lang="en-US" sz="8000" b="1" dirty="0">
                <a:solidFill>
                  <a:srgbClr val="FF0000"/>
                </a:solidFill>
              </a:rPr>
              <a:t>837</a:t>
            </a:r>
          </a:p>
        </p:txBody>
      </p:sp>
    </p:spTree>
    <p:extLst>
      <p:ext uri="{BB962C8B-B14F-4D97-AF65-F5344CB8AC3E}">
        <p14:creationId xmlns:p14="http://schemas.microsoft.com/office/powerpoint/2010/main" val="26252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Want Your Assessment Examples </a:t>
            </a:r>
          </a:p>
        </p:txBody>
      </p:sp>
      <p:sp>
        <p:nvSpPr>
          <p:cNvPr id="3" name="TextBox 2">
            <a:extLst>
              <a:ext uri="{FF2B5EF4-FFF2-40B4-BE49-F238E27FC236}">
                <a16:creationId xmlns:a16="http://schemas.microsoft.com/office/drawing/2014/main" id="{9CD73185-B434-4698-BDB9-65AE29DDB1BC}"/>
              </a:ext>
            </a:extLst>
          </p:cNvPr>
          <p:cNvSpPr txBox="1"/>
          <p:nvPr/>
        </p:nvSpPr>
        <p:spPr>
          <a:xfrm>
            <a:off x="526095" y="1797116"/>
            <a:ext cx="4361215" cy="521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Faculty - </a:t>
            </a:r>
          </a:p>
          <a:p>
            <a:pPr marL="285750" indent="-285750">
              <a:spcAft>
                <a:spcPts val="600"/>
              </a:spcAft>
              <a:buFont typeface="Arial"/>
              <a:buChar char="•"/>
            </a:pPr>
            <a:r>
              <a:rPr lang="en-US" sz="2000" dirty="0"/>
              <a:t>Please send Eddie or Dave any innovations, changes, or examples you have made throughout the year, or think are good training tools, with respect to QR assignments, assessments. </a:t>
            </a:r>
          </a:p>
          <a:p>
            <a:pPr marL="285750" indent="-285750">
              <a:spcAft>
                <a:spcPts val="600"/>
              </a:spcAft>
              <a:buFont typeface="Arial"/>
              <a:buChar char="•"/>
            </a:pPr>
            <a:r>
              <a:rPr lang="en-US" sz="2000" dirty="0"/>
              <a:t>We want to host a Canvas Shell with examples and other training tools, as a resource for our faculty and adjuncts. </a:t>
            </a:r>
          </a:p>
          <a:p>
            <a:pPr marL="285750" indent="-285750">
              <a:spcAft>
                <a:spcPts val="600"/>
              </a:spcAft>
              <a:buFont typeface="Arial"/>
              <a:buChar char="•"/>
            </a:pPr>
            <a:r>
              <a:rPr lang="en-US" sz="2000" dirty="0"/>
              <a:t>A step towards “closing the loop” for improving teaching and learning with respect to QR skills.  </a:t>
            </a:r>
          </a:p>
          <a:p>
            <a:pPr marL="285750" indent="-285750">
              <a:buFont typeface="Arial"/>
              <a:buChar char="•"/>
            </a:pP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F1B77A82-721A-4114-B243-4F0FD35360FC}"/>
              </a:ext>
            </a:extLst>
          </p:cNvPr>
          <p:cNvPicPr>
            <a:picLocks noChangeAspect="1"/>
          </p:cNvPicPr>
          <p:nvPr/>
        </p:nvPicPr>
        <p:blipFill>
          <a:blip r:embed="rId3"/>
          <a:stretch>
            <a:fillRect/>
          </a:stretch>
        </p:blipFill>
        <p:spPr>
          <a:xfrm>
            <a:off x="5249916" y="1651946"/>
            <a:ext cx="6597847" cy="4028676"/>
          </a:xfrm>
          <a:prstGeom prst="rect">
            <a:avLst/>
          </a:prstGeom>
        </p:spPr>
      </p:pic>
    </p:spTree>
    <p:extLst>
      <p:ext uri="{BB962C8B-B14F-4D97-AF65-F5344CB8AC3E}">
        <p14:creationId xmlns:p14="http://schemas.microsoft.com/office/powerpoint/2010/main" val="388684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TextBox 2">
            <a:extLst>
              <a:ext uri="{FF2B5EF4-FFF2-40B4-BE49-F238E27FC236}">
                <a16:creationId xmlns:a16="http://schemas.microsoft.com/office/drawing/2014/main" id="{9CD73185-B434-4698-BDB9-65AE29DDB1BC}"/>
              </a:ext>
            </a:extLst>
          </p:cNvPr>
          <p:cNvSpPr txBox="1"/>
          <p:nvPr/>
        </p:nvSpPr>
        <p:spPr>
          <a:xfrm>
            <a:off x="815498" y="2175489"/>
            <a:ext cx="673618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t>Fall In Service:</a:t>
            </a:r>
          </a:p>
          <a:p>
            <a:pPr marL="571500" indent="-571500">
              <a:buFont typeface="Arial" panose="020B0604020202020204" pitchFamily="34" charset="0"/>
              <a:buChar char="•"/>
            </a:pPr>
            <a:r>
              <a:rPr lang="en-US" sz="4000" dirty="0"/>
              <a:t>Review Data. PDSA:  Did We Move the Needle? What Changes Can we Make? </a:t>
            </a:r>
          </a:p>
          <a:p>
            <a:pPr marL="571500" indent="-571500">
              <a:buFont typeface="Arial" panose="020B0604020202020204" pitchFamily="34" charset="0"/>
              <a:buChar char="•"/>
            </a:pPr>
            <a:r>
              <a:rPr lang="en-US" sz="4000" dirty="0"/>
              <a:t>Do We Adjust Our Focus?</a:t>
            </a:r>
          </a:p>
          <a:p>
            <a:pPr marL="285750" indent="-285750" algn="ctr">
              <a:buFont typeface="Arial"/>
              <a:buChar char="•"/>
            </a:pPr>
            <a:endParaRPr lang="en-US" sz="4000" dirty="0"/>
          </a:p>
        </p:txBody>
      </p:sp>
      <p:pic>
        <p:nvPicPr>
          <p:cNvPr id="6" name="Picture 5" descr="A close up of text on a white surface&#10;&#10;Description automatically generated">
            <a:extLst>
              <a:ext uri="{FF2B5EF4-FFF2-40B4-BE49-F238E27FC236}">
                <a16:creationId xmlns:a16="http://schemas.microsoft.com/office/drawing/2014/main" id="{DDA088B6-B0A6-4ABA-8A51-7F2E6AC8EE72}"/>
              </a:ext>
            </a:extLst>
          </p:cNvPr>
          <p:cNvPicPr>
            <a:picLocks noChangeAspect="1"/>
          </p:cNvPicPr>
          <p:nvPr/>
        </p:nvPicPr>
        <p:blipFill>
          <a:blip r:embed="rId3"/>
          <a:stretch>
            <a:fillRect/>
          </a:stretch>
        </p:blipFill>
        <p:spPr>
          <a:xfrm>
            <a:off x="7923282" y="2565017"/>
            <a:ext cx="3162300" cy="3209925"/>
          </a:xfrm>
          <a:prstGeom prst="rect">
            <a:avLst/>
          </a:prstGeom>
        </p:spPr>
      </p:pic>
    </p:spTree>
    <p:extLst>
      <p:ext uri="{BB962C8B-B14F-4D97-AF65-F5344CB8AC3E}">
        <p14:creationId xmlns:p14="http://schemas.microsoft.com/office/powerpoint/2010/main" val="33310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Keynote Speaker:  Dr. Esther Isabelle Wilder</a:t>
            </a:r>
          </a:p>
        </p:txBody>
      </p:sp>
      <p:sp>
        <p:nvSpPr>
          <p:cNvPr id="7" name="Rectangle 6">
            <a:extLst>
              <a:ext uri="{FF2B5EF4-FFF2-40B4-BE49-F238E27FC236}">
                <a16:creationId xmlns:a16="http://schemas.microsoft.com/office/drawing/2014/main" id="{4699B69C-D58B-42C7-9218-0D7884B1B115}"/>
              </a:ext>
            </a:extLst>
          </p:cNvPr>
          <p:cNvSpPr/>
          <p:nvPr/>
        </p:nvSpPr>
        <p:spPr>
          <a:xfrm>
            <a:off x="1104899" y="1797268"/>
            <a:ext cx="9980681" cy="2031325"/>
          </a:xfrm>
          <a:prstGeom prst="rect">
            <a:avLst/>
          </a:prstGeom>
        </p:spPr>
        <p:txBody>
          <a:bodyPr wrap="square">
            <a:spAutoFit/>
          </a:bodyPr>
          <a:lstStyle/>
          <a:p>
            <a:pPr algn="ctr"/>
            <a:r>
              <a:rPr lang="en-US" sz="3600" b="1" dirty="0"/>
              <a:t>Quantitative Reasoning Across the Curriculum:</a:t>
            </a:r>
          </a:p>
          <a:p>
            <a:pPr algn="ctr"/>
            <a:r>
              <a:rPr lang="en-US" sz="3600" b="1" dirty="0"/>
              <a:t>Best Practices for Effective Teaching</a:t>
            </a:r>
          </a:p>
          <a:p>
            <a:endParaRPr lang="en-US" dirty="0"/>
          </a:p>
          <a:p>
            <a:endParaRPr lang="en-US" dirty="0"/>
          </a:p>
          <a:p>
            <a:r>
              <a:rPr lang="en-US" dirty="0"/>
              <a:t> </a:t>
            </a:r>
          </a:p>
        </p:txBody>
      </p:sp>
      <p:pic>
        <p:nvPicPr>
          <p:cNvPr id="1029" name="Picture 5" descr="Esther Wilder « Community College Conference on Learning Assessment">
            <a:extLst>
              <a:ext uri="{FF2B5EF4-FFF2-40B4-BE49-F238E27FC236}">
                <a16:creationId xmlns:a16="http://schemas.microsoft.com/office/drawing/2014/main" id="{F0E8CC93-A2AE-4455-99AF-83DCF40B6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851" y="3429000"/>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49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Keynote Speaker:  Dr. Esther Isabelle Wilder</a:t>
            </a:r>
          </a:p>
        </p:txBody>
      </p:sp>
      <p:sp>
        <p:nvSpPr>
          <p:cNvPr id="7" name="Rectangle 6">
            <a:extLst>
              <a:ext uri="{FF2B5EF4-FFF2-40B4-BE49-F238E27FC236}">
                <a16:creationId xmlns:a16="http://schemas.microsoft.com/office/drawing/2014/main" id="{4699B69C-D58B-42C7-9218-0D7884B1B115}"/>
              </a:ext>
            </a:extLst>
          </p:cNvPr>
          <p:cNvSpPr/>
          <p:nvPr/>
        </p:nvSpPr>
        <p:spPr>
          <a:xfrm>
            <a:off x="388123" y="1529255"/>
            <a:ext cx="11414235" cy="5078313"/>
          </a:xfrm>
          <a:prstGeom prst="rect">
            <a:avLst/>
          </a:prstGeom>
        </p:spPr>
        <p:txBody>
          <a:bodyPr wrap="square">
            <a:spAutoFit/>
          </a:bodyPr>
          <a:lstStyle/>
          <a:p>
            <a:r>
              <a:rPr lang="en-US" dirty="0"/>
              <a:t>Dr. Esther Isabelle Wilder, Professor of Sociology at Lehman College, CUNY, is founder of the Quantitative Reasoning (QR) faculty development program at Lehman College.  She also serves as principal investigator and director of an NSF-funded faculty development program to increase students’ QR skills by the implementation of a data analysis research experience (DARE).  Her earlier projects, also supported by NSF, have provided training to hundreds of faculty representing a wide range of disciplines across the social sciences, life and physical sciences, and humanities.   </a:t>
            </a:r>
          </a:p>
          <a:p>
            <a:endParaRPr lang="en-US" dirty="0"/>
          </a:p>
          <a:p>
            <a:r>
              <a:rPr lang="en-US" dirty="0"/>
              <a:t>Dr. Wilder’s current research focuses on multidisciplinary QR initiatives and on the sociology of disability, inequality, and health behaviors and outcomes.  She is the author of </a:t>
            </a:r>
            <a:r>
              <a:rPr lang="en-US" i="1" dirty="0"/>
              <a:t>Wheeling and Dealing: Living with Spinal Cord Injury</a:t>
            </a:r>
            <a:r>
              <a:rPr lang="en-US" dirty="0"/>
              <a:t> (Vanderbilt University Press, 2006) and coauthor of </a:t>
            </a:r>
            <a:r>
              <a:rPr lang="en-US" i="1" dirty="0"/>
              <a:t>Voices from the Heartland: The Needs and Rights of Individuals with Disabilities</a:t>
            </a:r>
            <a:r>
              <a:rPr lang="en-US" dirty="0"/>
              <a:t> (Brookline Books, 2005).  Her scholarly work has appeared in more than a dozen journals including </a:t>
            </a:r>
            <a:r>
              <a:rPr lang="en-US" i="1" dirty="0"/>
              <a:t>Numerac</a:t>
            </a:r>
            <a:r>
              <a:rPr lang="en-US" dirty="0"/>
              <a:t>y, </a:t>
            </a:r>
            <a:r>
              <a:rPr lang="en-US" i="1" dirty="0" err="1"/>
              <a:t>Scientometrics</a:t>
            </a:r>
            <a:r>
              <a:rPr lang="en-US" i="1" dirty="0"/>
              <a:t>, Studies in Contemporary Jewry, The Milbank Quarterly, Social Science Research, Sociological Perspectives, Teaching Sociology, The Gerontologist, </a:t>
            </a:r>
            <a:r>
              <a:rPr lang="en-US" dirty="0"/>
              <a:t>and the </a:t>
            </a:r>
            <a:r>
              <a:rPr lang="en-US" i="1" dirty="0"/>
              <a:t>Journal for the Scientific Study of Religion.</a:t>
            </a:r>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085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Webinar</a:t>
            </a:r>
            <a:endParaRPr lang="en-US" dirty="0"/>
          </a:p>
        </p:txBody>
      </p:sp>
      <p:sp>
        <p:nvSpPr>
          <p:cNvPr id="7" name="Rectangle 6">
            <a:extLst>
              <a:ext uri="{FF2B5EF4-FFF2-40B4-BE49-F238E27FC236}">
                <a16:creationId xmlns:a16="http://schemas.microsoft.com/office/drawing/2014/main" id="{4699B69C-D58B-42C7-9218-0D7884B1B115}"/>
              </a:ext>
            </a:extLst>
          </p:cNvPr>
          <p:cNvSpPr/>
          <p:nvPr/>
        </p:nvSpPr>
        <p:spPr>
          <a:xfrm>
            <a:off x="388123" y="1529255"/>
            <a:ext cx="11414235" cy="4893647"/>
          </a:xfrm>
          <a:prstGeom prst="rect">
            <a:avLst/>
          </a:prstGeom>
        </p:spPr>
        <p:txBody>
          <a:bodyPr wrap="square">
            <a:spAutoFit/>
          </a:bodyPr>
          <a:lstStyle/>
          <a:p>
            <a:pPr marL="457200" indent="-457200">
              <a:buFont typeface="Arial" panose="020B0604020202020204" pitchFamily="34" charset="0"/>
              <a:buChar char="•"/>
            </a:pPr>
            <a:r>
              <a:rPr lang="en-US" sz="2800" dirty="0"/>
              <a:t>Please do NOT use the CHAT. You are unable to send private chats (Panelists and Host will see all chats)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If you have a question for Dr. Wilder, you may:</a:t>
            </a:r>
          </a:p>
          <a:p>
            <a:pPr marL="457200"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400" dirty="0"/>
              <a:t>Type your Question into the Q&amp;A, and Dr. Wilder will see this pop up in real time, and she will respond as she is able; or</a:t>
            </a:r>
          </a:p>
          <a:p>
            <a:pPr lvl="1"/>
            <a:endParaRPr lang="en-US" sz="2400" dirty="0"/>
          </a:p>
          <a:p>
            <a:pPr marL="914400" lvl="1" indent="-457200">
              <a:buFont typeface="Arial" panose="020B0604020202020204" pitchFamily="34" charset="0"/>
              <a:buChar char="•"/>
            </a:pPr>
            <a:r>
              <a:rPr lang="en-US" sz="2400" dirty="0"/>
              <a:t>If you prefer to speak, “Raise Your Hand” virtually, and we will open up your mic for you to converse with Dr. Wilder directly.</a:t>
            </a:r>
          </a:p>
          <a:p>
            <a:pPr lvl="1"/>
            <a:endParaRPr lang="en-US" sz="2400" dirty="0"/>
          </a:p>
          <a:p>
            <a:pPr marL="457200" indent="-457200">
              <a:buFont typeface="Arial" panose="020B0604020202020204" pitchFamily="34" charset="0"/>
              <a:buChar char="•"/>
            </a:pPr>
            <a:r>
              <a:rPr lang="en-US" sz="2800" dirty="0"/>
              <a:t>This Webinar will be recorded, so you can refer to it later.</a:t>
            </a:r>
          </a:p>
        </p:txBody>
      </p:sp>
    </p:spTree>
    <p:extLst>
      <p:ext uri="{BB962C8B-B14F-4D97-AF65-F5344CB8AC3E}">
        <p14:creationId xmlns:p14="http://schemas.microsoft.com/office/powerpoint/2010/main" val="118687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
        <p:nvSpPr>
          <p:cNvPr id="3" name="TextBox 2">
            <a:extLst>
              <a:ext uri="{FF2B5EF4-FFF2-40B4-BE49-F238E27FC236}">
                <a16:creationId xmlns:a16="http://schemas.microsoft.com/office/drawing/2014/main" id="{9CD73185-B434-4698-BDB9-65AE29DDB1BC}"/>
              </a:ext>
            </a:extLst>
          </p:cNvPr>
          <p:cNvSpPr txBox="1"/>
          <p:nvPr/>
        </p:nvSpPr>
        <p:spPr>
          <a:xfrm>
            <a:off x="815497" y="2175489"/>
            <a:ext cx="105594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t>Questions?</a:t>
            </a:r>
          </a:p>
          <a:p>
            <a:pPr marL="285750" indent="-285750" algn="ctr">
              <a:buFont typeface="Arial"/>
              <a:buChar char="•"/>
            </a:pPr>
            <a:endParaRPr lang="en-US" sz="4000" dirty="0"/>
          </a:p>
        </p:txBody>
      </p:sp>
    </p:spTree>
    <p:extLst>
      <p:ext uri="{BB962C8B-B14F-4D97-AF65-F5344CB8AC3E}">
        <p14:creationId xmlns:p14="http://schemas.microsoft.com/office/powerpoint/2010/main" val="28225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Fall In-Service? (Sept 2019)</a:t>
            </a:r>
          </a:p>
        </p:txBody>
      </p:sp>
      <p:pic>
        <p:nvPicPr>
          <p:cNvPr id="5" name="Picture 4" descr="A screenshot of a cell phone&#10;&#10;Description automatically generated">
            <a:extLst>
              <a:ext uri="{FF2B5EF4-FFF2-40B4-BE49-F238E27FC236}">
                <a16:creationId xmlns:a16="http://schemas.microsoft.com/office/drawing/2014/main" id="{CAA7A52E-520B-4F59-8074-0EF80CC282C1}"/>
              </a:ext>
            </a:extLst>
          </p:cNvPr>
          <p:cNvPicPr>
            <a:picLocks noChangeAspect="1"/>
          </p:cNvPicPr>
          <p:nvPr/>
        </p:nvPicPr>
        <p:blipFill>
          <a:blip r:embed="rId3"/>
          <a:stretch>
            <a:fillRect/>
          </a:stretch>
        </p:blipFill>
        <p:spPr>
          <a:xfrm>
            <a:off x="1956051" y="1361319"/>
            <a:ext cx="8278380" cy="5420481"/>
          </a:xfrm>
          <a:prstGeom prst="rect">
            <a:avLst/>
          </a:prstGeom>
        </p:spPr>
      </p:pic>
    </p:spTree>
    <p:extLst>
      <p:ext uri="{BB962C8B-B14F-4D97-AF65-F5344CB8AC3E}">
        <p14:creationId xmlns:p14="http://schemas.microsoft.com/office/powerpoint/2010/main" val="22536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Fall In-Service? (Sept 2019)</a:t>
            </a:r>
          </a:p>
        </p:txBody>
      </p:sp>
      <p:pic>
        <p:nvPicPr>
          <p:cNvPr id="4" name="Picture 3" descr="A close up of a map&#10;&#10;Description automatically generated">
            <a:extLst>
              <a:ext uri="{FF2B5EF4-FFF2-40B4-BE49-F238E27FC236}">
                <a16:creationId xmlns:a16="http://schemas.microsoft.com/office/drawing/2014/main" id="{DC0AE4A1-9ECF-42B4-863E-04592B8D9C19}"/>
              </a:ext>
            </a:extLst>
          </p:cNvPr>
          <p:cNvPicPr>
            <a:picLocks noChangeAspect="1"/>
          </p:cNvPicPr>
          <p:nvPr/>
        </p:nvPicPr>
        <p:blipFill>
          <a:blip r:embed="rId3"/>
          <a:stretch>
            <a:fillRect/>
          </a:stretch>
        </p:blipFill>
        <p:spPr>
          <a:xfrm>
            <a:off x="1828800" y="1510334"/>
            <a:ext cx="7521239" cy="4974942"/>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F601118-3ABD-4963-8EB9-A905438EB00C}"/>
              </a:ext>
            </a:extLst>
          </p:cNvPr>
          <p:cNvGraphicFramePr>
            <a:graphicFrameLocks/>
          </p:cNvGraphicFramePr>
          <p:nvPr/>
        </p:nvGraphicFramePr>
        <p:xfrm>
          <a:off x="1099128" y="286327"/>
          <a:ext cx="8822748" cy="599865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a:extLst>
              <a:ext uri="{FF2B5EF4-FFF2-40B4-BE49-F238E27FC236}">
                <a16:creationId xmlns:a16="http://schemas.microsoft.com/office/drawing/2014/main" id="{41F57DF7-87A1-4B26-A4FC-288D576F931D}"/>
              </a:ext>
            </a:extLst>
          </p:cNvPr>
          <p:cNvGrpSpPr/>
          <p:nvPr/>
        </p:nvGrpSpPr>
        <p:grpSpPr>
          <a:xfrm>
            <a:off x="8378099" y="573018"/>
            <a:ext cx="942682" cy="936887"/>
            <a:chOff x="8516430" y="1832235"/>
            <a:chExt cx="942682" cy="936887"/>
          </a:xfrm>
        </p:grpSpPr>
        <p:pic>
          <p:nvPicPr>
            <p:cNvPr id="6" name="Picture 4" descr="Image result for bullseye graphic">
              <a:extLst>
                <a:ext uri="{FF2B5EF4-FFF2-40B4-BE49-F238E27FC236}">
                  <a16:creationId xmlns:a16="http://schemas.microsoft.com/office/drawing/2014/main" id="{8D42839A-85BE-4637-A781-770E95C5A93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D4A9001-FC01-4027-A6CC-839C59C50EA3}"/>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A91A123-F545-4EF1-928F-1C3255EE9E66}"/>
                </a:ext>
              </a:extLst>
            </p:cNvPr>
            <p:cNvSpPr txBox="1"/>
            <p:nvPr/>
          </p:nvSpPr>
          <p:spPr>
            <a:xfrm>
              <a:off x="8636301" y="2103861"/>
              <a:ext cx="743345" cy="369332"/>
            </a:xfrm>
            <a:prstGeom prst="rect">
              <a:avLst/>
            </a:prstGeom>
            <a:noFill/>
          </p:spPr>
          <p:txBody>
            <a:bodyPr wrap="square" rtlCol="0">
              <a:spAutoFit/>
            </a:bodyPr>
            <a:lstStyle/>
            <a:p>
              <a:pPr algn="ctr"/>
              <a:r>
                <a:rPr lang="en-US" dirty="0">
                  <a:solidFill>
                    <a:schemeClr val="tx2"/>
                  </a:solidFill>
                </a:rPr>
                <a:t>3.2</a:t>
              </a:r>
            </a:p>
          </p:txBody>
        </p:sp>
      </p:grpSp>
      <p:pic>
        <p:nvPicPr>
          <p:cNvPr id="9" name="Picture 8" descr="Image result for arrow graphic">
            <a:extLst>
              <a:ext uri="{FF2B5EF4-FFF2-40B4-BE49-F238E27FC236}">
                <a16:creationId xmlns:a16="http://schemas.microsoft.com/office/drawing/2014/main" id="{41A8D25A-24F9-408E-A8C3-27873D80A874}"/>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127" b="43797"/>
          <a:stretch/>
        </p:blipFill>
        <p:spPr bwMode="auto">
          <a:xfrm rot="18384444">
            <a:off x="6142289" y="2301122"/>
            <a:ext cx="3395602" cy="4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4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D5D2414-8268-4B7B-8DF4-D58EFE2B8E63}"/>
              </a:ext>
            </a:extLst>
          </p:cNvPr>
          <p:cNvGraphicFramePr>
            <a:graphicFrameLocks/>
          </p:cNvGraphicFramePr>
          <p:nvPr/>
        </p:nvGraphicFramePr>
        <p:xfrm>
          <a:off x="794327" y="129309"/>
          <a:ext cx="9253270" cy="6033627"/>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 14">
            <a:extLst>
              <a:ext uri="{FF2B5EF4-FFF2-40B4-BE49-F238E27FC236}">
                <a16:creationId xmlns:a16="http://schemas.microsoft.com/office/drawing/2014/main" id="{30DDEAEF-352E-41EF-8882-C993DA319D3B}"/>
              </a:ext>
            </a:extLst>
          </p:cNvPr>
          <p:cNvGrpSpPr/>
          <p:nvPr/>
        </p:nvGrpSpPr>
        <p:grpSpPr>
          <a:xfrm>
            <a:off x="8378099" y="1150854"/>
            <a:ext cx="942682" cy="936887"/>
            <a:chOff x="8516430" y="1832235"/>
            <a:chExt cx="942682" cy="936887"/>
          </a:xfrm>
        </p:grpSpPr>
        <p:pic>
          <p:nvPicPr>
            <p:cNvPr id="1028" name="Picture 4" descr="Image result for bullseye graphic">
              <a:extLst>
                <a:ext uri="{FF2B5EF4-FFF2-40B4-BE49-F238E27FC236}">
                  <a16:creationId xmlns:a16="http://schemas.microsoft.com/office/drawing/2014/main" id="{F51C61A6-4B81-49CF-B694-A2DD2CA2A47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06E17DF-6B1B-4DC5-B2CF-46B6233051EA}"/>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F780A5A-113F-4319-9CFE-643BEA16F97A}"/>
                </a:ext>
              </a:extLst>
            </p:cNvPr>
            <p:cNvSpPr txBox="1"/>
            <p:nvPr/>
          </p:nvSpPr>
          <p:spPr>
            <a:xfrm>
              <a:off x="8636301" y="2103861"/>
              <a:ext cx="743345" cy="369332"/>
            </a:xfrm>
            <a:prstGeom prst="rect">
              <a:avLst/>
            </a:prstGeom>
            <a:noFill/>
          </p:spPr>
          <p:txBody>
            <a:bodyPr wrap="square" rtlCol="0">
              <a:spAutoFit/>
            </a:bodyPr>
            <a:lstStyle/>
            <a:p>
              <a:r>
                <a:rPr lang="en-US" dirty="0">
                  <a:solidFill>
                    <a:schemeClr val="tx2"/>
                  </a:solidFill>
                </a:rPr>
                <a:t>1400</a:t>
              </a:r>
            </a:p>
          </p:txBody>
        </p:sp>
      </p:grpSp>
      <p:pic>
        <p:nvPicPr>
          <p:cNvPr id="1032" name="Picture 8" descr="Image result for arrow graphic">
            <a:extLst>
              <a:ext uri="{FF2B5EF4-FFF2-40B4-BE49-F238E27FC236}">
                <a16:creationId xmlns:a16="http://schemas.microsoft.com/office/drawing/2014/main" id="{5B3C7CF0-323E-4870-906E-E38491226912}"/>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127" b="43797"/>
          <a:stretch/>
        </p:blipFill>
        <p:spPr bwMode="auto">
          <a:xfrm rot="18384444">
            <a:off x="6129644" y="2861178"/>
            <a:ext cx="3520559" cy="4654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AC67E52-3038-460B-8AD1-7E5D6A738F27}"/>
              </a:ext>
            </a:extLst>
          </p:cNvPr>
          <p:cNvSpPr txBox="1"/>
          <p:nvPr/>
        </p:nvSpPr>
        <p:spPr>
          <a:xfrm>
            <a:off x="3300949" y="224583"/>
            <a:ext cx="5835191" cy="830997"/>
          </a:xfrm>
          <a:prstGeom prst="rect">
            <a:avLst/>
          </a:prstGeom>
          <a:noFill/>
        </p:spPr>
        <p:txBody>
          <a:bodyPr wrap="square" rtlCol="0">
            <a:spAutoFit/>
          </a:bodyPr>
          <a:lstStyle/>
          <a:p>
            <a:pPr algn="ctr"/>
            <a:r>
              <a:rPr lang="en-US" sz="2400" b="1" dirty="0"/>
              <a:t>Total Number of Assessments of Gen ED Student Learning Outcomes 2019-20 Goal</a:t>
            </a:r>
          </a:p>
        </p:txBody>
      </p:sp>
    </p:spTree>
    <p:extLst>
      <p:ext uri="{BB962C8B-B14F-4D97-AF65-F5344CB8AC3E}">
        <p14:creationId xmlns:p14="http://schemas.microsoft.com/office/powerpoint/2010/main" val="37917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AC67E52-3038-460B-8AD1-7E5D6A738F27}"/>
              </a:ext>
            </a:extLst>
          </p:cNvPr>
          <p:cNvSpPr txBox="1"/>
          <p:nvPr/>
        </p:nvSpPr>
        <p:spPr>
          <a:xfrm>
            <a:off x="3300949" y="584397"/>
            <a:ext cx="5835191" cy="830997"/>
          </a:xfrm>
          <a:prstGeom prst="rect">
            <a:avLst/>
          </a:prstGeom>
          <a:noFill/>
        </p:spPr>
        <p:txBody>
          <a:bodyPr wrap="square" rtlCol="0">
            <a:spAutoFit/>
          </a:bodyPr>
          <a:lstStyle/>
          <a:p>
            <a:pPr algn="ctr"/>
            <a:r>
              <a:rPr lang="en-US" sz="2400" b="1" dirty="0"/>
              <a:t>Total Number of Assessments of Gen ED Student Learning Outcomes 2019-20 Goal</a:t>
            </a:r>
          </a:p>
        </p:txBody>
      </p:sp>
      <p:graphicFrame>
        <p:nvGraphicFramePr>
          <p:cNvPr id="3" name="Table 2">
            <a:extLst>
              <a:ext uri="{FF2B5EF4-FFF2-40B4-BE49-F238E27FC236}">
                <a16:creationId xmlns:a16="http://schemas.microsoft.com/office/drawing/2014/main" id="{116C24E0-0142-41ED-BE23-C1FEF89FEA5A}"/>
              </a:ext>
            </a:extLst>
          </p:cNvPr>
          <p:cNvGraphicFramePr>
            <a:graphicFrameLocks noGrp="1"/>
          </p:cNvGraphicFramePr>
          <p:nvPr/>
        </p:nvGraphicFramePr>
        <p:xfrm>
          <a:off x="766377" y="1845732"/>
          <a:ext cx="9628244" cy="1554480"/>
        </p:xfrm>
        <a:graphic>
          <a:graphicData uri="http://schemas.openxmlformats.org/drawingml/2006/table">
            <a:tbl>
              <a:tblPr firstRow="1" bandRow="1">
                <a:tableStyleId>{5C22544A-7EE6-4342-B048-85BDC9FD1C3A}</a:tableStyleId>
              </a:tblPr>
              <a:tblGrid>
                <a:gridCol w="2407061">
                  <a:extLst>
                    <a:ext uri="{9D8B030D-6E8A-4147-A177-3AD203B41FA5}">
                      <a16:colId xmlns:a16="http://schemas.microsoft.com/office/drawing/2014/main" val="3660081626"/>
                    </a:ext>
                  </a:extLst>
                </a:gridCol>
                <a:gridCol w="2407061">
                  <a:extLst>
                    <a:ext uri="{9D8B030D-6E8A-4147-A177-3AD203B41FA5}">
                      <a16:colId xmlns:a16="http://schemas.microsoft.com/office/drawing/2014/main" val="1932176743"/>
                    </a:ext>
                  </a:extLst>
                </a:gridCol>
                <a:gridCol w="2407061">
                  <a:extLst>
                    <a:ext uri="{9D8B030D-6E8A-4147-A177-3AD203B41FA5}">
                      <a16:colId xmlns:a16="http://schemas.microsoft.com/office/drawing/2014/main" val="1373626498"/>
                    </a:ext>
                  </a:extLst>
                </a:gridCol>
                <a:gridCol w="2407061">
                  <a:extLst>
                    <a:ext uri="{9D8B030D-6E8A-4147-A177-3AD203B41FA5}">
                      <a16:colId xmlns:a16="http://schemas.microsoft.com/office/drawing/2014/main" val="2687959358"/>
                    </a:ext>
                  </a:extLst>
                </a:gridCol>
              </a:tblGrid>
              <a:tr h="237427">
                <a:tc>
                  <a:txBody>
                    <a:bodyPr/>
                    <a:lstStyle/>
                    <a:p>
                      <a:r>
                        <a:rPr lang="en-US" dirty="0"/>
                        <a:t>Term</a:t>
                      </a:r>
                    </a:p>
                  </a:txBody>
                  <a:tcPr/>
                </a:tc>
                <a:tc>
                  <a:txBody>
                    <a:bodyPr/>
                    <a:lstStyle/>
                    <a:p>
                      <a:r>
                        <a:rPr lang="en-US" dirty="0"/>
                        <a:t>Fall</a:t>
                      </a:r>
                    </a:p>
                  </a:txBody>
                  <a:tcPr/>
                </a:tc>
                <a:tc>
                  <a:txBody>
                    <a:bodyPr/>
                    <a:lstStyle/>
                    <a:p>
                      <a:r>
                        <a:rPr lang="en-US" dirty="0"/>
                        <a:t>Winter</a:t>
                      </a:r>
                    </a:p>
                  </a:txBody>
                  <a:tcPr/>
                </a:tc>
                <a:tc>
                  <a:txBody>
                    <a:bodyPr/>
                    <a:lstStyle/>
                    <a:p>
                      <a:r>
                        <a:rPr lang="en-US" dirty="0"/>
                        <a:t>Spring</a:t>
                      </a:r>
                    </a:p>
                  </a:txBody>
                  <a:tcPr/>
                </a:tc>
                <a:extLst>
                  <a:ext uri="{0D108BD9-81ED-4DB2-BD59-A6C34878D82A}">
                    <a16:rowId xmlns:a16="http://schemas.microsoft.com/office/drawing/2014/main" val="2078776218"/>
                  </a:ext>
                </a:extLst>
              </a:tr>
              <a:tr h="593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 of QR Assessments</a:t>
                      </a:r>
                    </a:p>
                    <a:p>
                      <a:endParaRPr lang="en-US" sz="2400" dirty="0"/>
                    </a:p>
                  </a:txBody>
                  <a:tcPr/>
                </a:tc>
                <a:tc>
                  <a:txBody>
                    <a:bodyPr/>
                    <a:lstStyle/>
                    <a:p>
                      <a:r>
                        <a:rPr lang="en-US" sz="2400" dirty="0"/>
                        <a:t>700</a:t>
                      </a:r>
                    </a:p>
                  </a:txBody>
                  <a:tcPr/>
                </a:tc>
                <a:tc>
                  <a:txBody>
                    <a:bodyPr/>
                    <a:lstStyle/>
                    <a:p>
                      <a:r>
                        <a:rPr lang="en-US" sz="2400" dirty="0"/>
                        <a:t>350</a:t>
                      </a:r>
                    </a:p>
                  </a:txBody>
                  <a:tcPr/>
                </a:tc>
                <a:tc>
                  <a:txBody>
                    <a:bodyPr/>
                    <a:lstStyle/>
                    <a:p>
                      <a:r>
                        <a:rPr lang="en-US" sz="2400" dirty="0"/>
                        <a:t>350</a:t>
                      </a:r>
                    </a:p>
                  </a:txBody>
                  <a:tcPr/>
                </a:tc>
                <a:extLst>
                  <a:ext uri="{0D108BD9-81ED-4DB2-BD59-A6C34878D82A}">
                    <a16:rowId xmlns:a16="http://schemas.microsoft.com/office/drawing/2014/main" val="3405708111"/>
                  </a:ext>
                </a:extLst>
              </a:tr>
            </a:tbl>
          </a:graphicData>
        </a:graphic>
      </p:graphicFrame>
      <p:grpSp>
        <p:nvGrpSpPr>
          <p:cNvPr id="11" name="Group 10">
            <a:extLst>
              <a:ext uri="{FF2B5EF4-FFF2-40B4-BE49-F238E27FC236}">
                <a16:creationId xmlns:a16="http://schemas.microsoft.com/office/drawing/2014/main" id="{CA2AA8DE-1F67-420A-B5FA-2D199A21DD55}"/>
              </a:ext>
            </a:extLst>
          </p:cNvPr>
          <p:cNvGrpSpPr/>
          <p:nvPr/>
        </p:nvGrpSpPr>
        <p:grpSpPr>
          <a:xfrm>
            <a:off x="2964873" y="3429000"/>
            <a:ext cx="2615626" cy="2383743"/>
            <a:chOff x="8516430" y="1832235"/>
            <a:chExt cx="942682" cy="936887"/>
          </a:xfrm>
        </p:grpSpPr>
        <p:pic>
          <p:nvPicPr>
            <p:cNvPr id="12" name="Picture 4" descr="Image result for bullseye graphic">
              <a:extLst>
                <a:ext uri="{FF2B5EF4-FFF2-40B4-BE49-F238E27FC236}">
                  <a16:creationId xmlns:a16="http://schemas.microsoft.com/office/drawing/2014/main" id="{C595C44B-2257-4C97-B6A5-0A89E1F4C34E}"/>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BEB7566-2A7E-4074-A8BA-678D4098BDC9}"/>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CE5E39A-AB28-4EED-AE88-DA4DCDF19B0F}"/>
                </a:ext>
              </a:extLst>
            </p:cNvPr>
            <p:cNvSpPr txBox="1"/>
            <p:nvPr/>
          </p:nvSpPr>
          <p:spPr>
            <a:xfrm>
              <a:off x="8789406" y="2185761"/>
              <a:ext cx="416197" cy="229835"/>
            </a:xfrm>
            <a:prstGeom prst="rect">
              <a:avLst/>
            </a:prstGeom>
            <a:noFill/>
          </p:spPr>
          <p:txBody>
            <a:bodyPr wrap="square" rtlCol="0">
              <a:spAutoFit/>
            </a:bodyPr>
            <a:lstStyle/>
            <a:p>
              <a:r>
                <a:rPr lang="en-US" sz="3200" b="1" dirty="0">
                  <a:solidFill>
                    <a:schemeClr val="tx2"/>
                  </a:solidFill>
                </a:rPr>
                <a:t>1400</a:t>
              </a:r>
            </a:p>
          </p:txBody>
        </p:sp>
      </p:grpSp>
      <p:pic>
        <p:nvPicPr>
          <p:cNvPr id="1032" name="Picture 8" descr="Image result for arrow graphic">
            <a:extLst>
              <a:ext uri="{FF2B5EF4-FFF2-40B4-BE49-F238E27FC236}">
                <a16:creationId xmlns:a16="http://schemas.microsoft.com/office/drawing/2014/main" id="{5B3C7CF0-323E-4870-906E-E38491226912}"/>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127" b="43797"/>
          <a:stretch/>
        </p:blipFill>
        <p:spPr bwMode="auto">
          <a:xfrm rot="9215835">
            <a:off x="4248791" y="3879308"/>
            <a:ext cx="1875548" cy="4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2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A76B-28C2-44B1-BE91-E54D46933F8B}"/>
              </a:ext>
            </a:extLst>
          </p:cNvPr>
          <p:cNvSpPr>
            <a:spLocks noGrp="1"/>
          </p:cNvSpPr>
          <p:nvPr>
            <p:ph type="title" idx="4294967295"/>
          </p:nvPr>
        </p:nvSpPr>
        <p:spPr>
          <a:xfrm>
            <a:off x="0" y="212725"/>
            <a:ext cx="10515600" cy="2190750"/>
          </a:xfrm>
        </p:spPr>
        <p:txBody>
          <a:bodyPr>
            <a:normAutofit/>
          </a:bodyPr>
          <a:lstStyle/>
          <a:p>
            <a:pPr algn="ctr"/>
            <a:r>
              <a:rPr lang="en-US" b="1" dirty="0">
                <a:solidFill>
                  <a:schemeClr val="accent1">
                    <a:lumMod val="75000"/>
                  </a:schemeClr>
                </a:solidFill>
              </a:rPr>
              <a:t>Develop At Least Two Annual </a:t>
            </a:r>
            <a:br>
              <a:rPr lang="en-US" b="1" dirty="0">
                <a:solidFill>
                  <a:schemeClr val="accent1">
                    <a:lumMod val="75000"/>
                  </a:schemeClr>
                </a:solidFill>
              </a:rPr>
            </a:br>
            <a:r>
              <a:rPr lang="en-US" b="1" dirty="0">
                <a:solidFill>
                  <a:schemeClr val="accent1">
                    <a:lumMod val="75000"/>
                  </a:schemeClr>
                </a:solidFill>
              </a:rPr>
              <a:t>Departmental Goals, That Focus on: </a:t>
            </a:r>
            <a:br>
              <a:rPr lang="en-US" b="1" dirty="0">
                <a:solidFill>
                  <a:schemeClr val="accent1">
                    <a:lumMod val="75000"/>
                  </a:schemeClr>
                </a:solidFill>
              </a:rPr>
            </a:br>
            <a:r>
              <a:rPr lang="en-US" b="1" dirty="0">
                <a:solidFill>
                  <a:schemeClr val="accent1">
                    <a:lumMod val="75000"/>
                  </a:schemeClr>
                </a:solidFill>
              </a:rPr>
              <a:t> </a:t>
            </a:r>
          </a:p>
        </p:txBody>
      </p:sp>
      <p:sp>
        <p:nvSpPr>
          <p:cNvPr id="3" name="Content Placeholder 2">
            <a:extLst>
              <a:ext uri="{FF2B5EF4-FFF2-40B4-BE49-F238E27FC236}">
                <a16:creationId xmlns:a16="http://schemas.microsoft.com/office/drawing/2014/main" id="{3D0CE6AF-3935-4405-9C54-15362011FC10}"/>
              </a:ext>
            </a:extLst>
          </p:cNvPr>
          <p:cNvSpPr>
            <a:spLocks noGrp="1"/>
          </p:cNvSpPr>
          <p:nvPr>
            <p:ph sz="half" idx="4294967295"/>
          </p:nvPr>
        </p:nvSpPr>
        <p:spPr>
          <a:xfrm>
            <a:off x="1365250" y="1911350"/>
            <a:ext cx="10826750" cy="4059238"/>
          </a:xfrm>
        </p:spPr>
        <p:txBody>
          <a:bodyPr>
            <a:normAutofit fontScale="92500" lnSpcReduction="10000"/>
          </a:bodyPr>
          <a:lstStyle/>
          <a:p>
            <a:pPr marL="0" indent="0">
              <a:buNone/>
            </a:pPr>
            <a:r>
              <a:rPr lang="en-US" dirty="0">
                <a:solidFill>
                  <a:schemeClr val="accent1">
                    <a:lumMod val="75000"/>
                  </a:schemeClr>
                </a:solidFill>
              </a:rPr>
              <a:t>1. Supporting </a:t>
            </a:r>
            <a:r>
              <a:rPr lang="en-US" i="1" dirty="0">
                <a:solidFill>
                  <a:schemeClr val="accent1">
                    <a:lumMod val="75000"/>
                  </a:schemeClr>
                </a:solidFill>
              </a:rPr>
              <a:t>one</a:t>
            </a:r>
            <a:r>
              <a:rPr lang="en-US" dirty="0">
                <a:solidFill>
                  <a:schemeClr val="accent1">
                    <a:lumMod val="75000"/>
                  </a:schemeClr>
                </a:solidFill>
              </a:rPr>
              <a:t> of the </a:t>
            </a:r>
            <a:r>
              <a:rPr lang="en-US" i="1" dirty="0">
                <a:solidFill>
                  <a:schemeClr val="accent1">
                    <a:lumMod val="75000"/>
                  </a:schemeClr>
                </a:solidFill>
              </a:rPr>
              <a:t>Institutional Indicators</a:t>
            </a:r>
            <a:r>
              <a:rPr lang="en-US" dirty="0">
                <a:solidFill>
                  <a:schemeClr val="accent1">
                    <a:lumMod val="75000"/>
                  </a:schemeClr>
                </a:solidFill>
              </a:rPr>
              <a:t>: </a:t>
            </a:r>
          </a:p>
          <a:p>
            <a:pPr marL="457200" lvl="1" indent="0">
              <a:buNone/>
            </a:pPr>
            <a:r>
              <a:rPr lang="en-US" dirty="0">
                <a:solidFill>
                  <a:schemeClr val="accent1">
                    <a:lumMod val="75000"/>
                  </a:schemeClr>
                </a:solidFill>
              </a:rPr>
              <a:t>Enrollment</a:t>
            </a:r>
          </a:p>
          <a:p>
            <a:pPr marL="457200" lvl="1" indent="0">
              <a:buNone/>
            </a:pPr>
            <a:r>
              <a:rPr lang="en-US" dirty="0">
                <a:solidFill>
                  <a:schemeClr val="accent1">
                    <a:lumMod val="75000"/>
                  </a:schemeClr>
                </a:solidFill>
              </a:rPr>
              <a:t>Retention + Transfer-out Rates</a:t>
            </a:r>
          </a:p>
          <a:p>
            <a:pPr marL="457200" lvl="1" indent="0">
              <a:buNone/>
            </a:pPr>
            <a:r>
              <a:rPr lang="en-US" dirty="0">
                <a:solidFill>
                  <a:schemeClr val="accent1">
                    <a:lumMod val="75000"/>
                  </a:schemeClr>
                </a:solidFill>
              </a:rPr>
              <a:t>Completion Rates (IPEDS Cohort)</a:t>
            </a:r>
          </a:p>
          <a:p>
            <a:pPr marL="457200" lvl="1" indent="0">
              <a:buNone/>
            </a:pPr>
            <a:r>
              <a:rPr lang="en-US" dirty="0">
                <a:solidFill>
                  <a:schemeClr val="accent1">
                    <a:lumMod val="75000"/>
                  </a:schemeClr>
                </a:solidFill>
              </a:rPr>
              <a:t>Student Loan Default Rate</a:t>
            </a:r>
          </a:p>
          <a:p>
            <a:pPr marL="457200" lvl="1" indent="0">
              <a:buNone/>
            </a:pPr>
            <a:endParaRPr lang="en-US" dirty="0">
              <a:solidFill>
                <a:schemeClr val="accent1">
                  <a:lumMod val="75000"/>
                </a:schemeClr>
              </a:solidFill>
            </a:endParaRPr>
          </a:p>
          <a:p>
            <a:pPr marL="457200" lvl="1" indent="0">
              <a:buNone/>
            </a:pPr>
            <a:r>
              <a:rPr lang="en-US" dirty="0">
                <a:solidFill>
                  <a:schemeClr val="accent1">
                    <a:lumMod val="75000"/>
                  </a:schemeClr>
                </a:solidFill>
              </a:rPr>
              <a:t>	</a:t>
            </a:r>
            <a:r>
              <a:rPr lang="en-US" sz="2600" b="1" dirty="0">
                <a:solidFill>
                  <a:schemeClr val="accent1">
                    <a:lumMod val="75000"/>
                  </a:schemeClr>
                </a:solidFill>
              </a:rPr>
              <a:t>	AND</a:t>
            </a:r>
          </a:p>
          <a:p>
            <a:pPr marL="457200" lvl="1" indent="0">
              <a:buNone/>
            </a:pPr>
            <a:endParaRPr lang="en-US" sz="2600" b="1" dirty="0">
              <a:solidFill>
                <a:schemeClr val="accent1">
                  <a:lumMod val="75000"/>
                </a:schemeClr>
              </a:solidFill>
            </a:endParaRPr>
          </a:p>
          <a:p>
            <a:pPr marL="0" indent="0">
              <a:buNone/>
            </a:pPr>
            <a:r>
              <a:rPr lang="en-US" dirty="0">
                <a:solidFill>
                  <a:schemeClr val="accent1">
                    <a:lumMod val="75000"/>
                  </a:schemeClr>
                </a:solidFill>
              </a:rPr>
              <a:t>2. Gen Ed Learning Outcome - Quantitative Reasoning  Targets</a:t>
            </a:r>
          </a:p>
          <a:p>
            <a:pPr marL="0" indent="0">
              <a:buNone/>
            </a:pPr>
            <a:r>
              <a:rPr lang="en-US" dirty="0">
                <a:solidFill>
                  <a:schemeClr val="accent1">
                    <a:lumMod val="75000"/>
                  </a:schemeClr>
                </a:solidFill>
              </a:rPr>
              <a:t>	</a:t>
            </a:r>
            <a:r>
              <a:rPr lang="en-US" sz="2400" dirty="0">
                <a:solidFill>
                  <a:schemeClr val="accent1">
                    <a:lumMod val="75000"/>
                  </a:schemeClr>
                </a:solidFill>
              </a:rPr>
              <a:t>2 Year Completer  GE Learning Outcome scores </a:t>
            </a:r>
          </a:p>
          <a:p>
            <a:pPr marL="0" indent="0">
              <a:buNone/>
            </a:pPr>
            <a:r>
              <a:rPr lang="en-US" sz="2400" dirty="0">
                <a:solidFill>
                  <a:schemeClr val="accent1">
                    <a:lumMod val="75000"/>
                  </a:schemeClr>
                </a:solidFill>
              </a:rPr>
              <a:t>	Total Number of GE Learning Outcome Assessments</a:t>
            </a:r>
          </a:p>
          <a:p>
            <a:pPr marL="457200" lvl="1" indent="0">
              <a:buNone/>
            </a:pPr>
            <a:endParaRPr lang="en-US" dirty="0">
              <a:solidFill>
                <a:schemeClr val="accent1">
                  <a:lumMod val="75000"/>
                </a:schemeClr>
              </a:solidFill>
            </a:endParaRPr>
          </a:p>
          <a:p>
            <a:pPr marL="0" indent="0">
              <a:buNone/>
            </a:pPr>
            <a:endParaRPr lang="en-US" dirty="0">
              <a:solidFill>
                <a:schemeClr val="accent1">
                  <a:lumMod val="75000"/>
                </a:schemeClr>
              </a:solidFill>
            </a:endParaRPr>
          </a:p>
        </p:txBody>
      </p:sp>
      <p:grpSp>
        <p:nvGrpSpPr>
          <p:cNvPr id="4" name="Group 3">
            <a:extLst>
              <a:ext uri="{FF2B5EF4-FFF2-40B4-BE49-F238E27FC236}">
                <a16:creationId xmlns:a16="http://schemas.microsoft.com/office/drawing/2014/main" id="{2E0989E4-E2D4-4D3D-90C3-65A23E155E73}"/>
              </a:ext>
            </a:extLst>
          </p:cNvPr>
          <p:cNvGrpSpPr/>
          <p:nvPr/>
        </p:nvGrpSpPr>
        <p:grpSpPr>
          <a:xfrm>
            <a:off x="9065158" y="5388129"/>
            <a:ext cx="641420" cy="647465"/>
            <a:chOff x="8516430" y="1832235"/>
            <a:chExt cx="942682" cy="936887"/>
          </a:xfrm>
        </p:grpSpPr>
        <p:pic>
          <p:nvPicPr>
            <p:cNvPr id="5" name="Picture 4" descr="Image result for bullseye graphic">
              <a:extLst>
                <a:ext uri="{FF2B5EF4-FFF2-40B4-BE49-F238E27FC236}">
                  <a16:creationId xmlns:a16="http://schemas.microsoft.com/office/drawing/2014/main" id="{C2BA373A-A46A-4111-9210-FAF1F55C22B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ACB0CC-5EAF-4370-8285-06F450E5E9CB}"/>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3155FC-6E5A-492C-B791-3E654730D686}"/>
                </a:ext>
              </a:extLst>
            </p:cNvPr>
            <p:cNvSpPr txBox="1"/>
            <p:nvPr/>
          </p:nvSpPr>
          <p:spPr>
            <a:xfrm>
              <a:off x="8636301" y="2103861"/>
              <a:ext cx="743344" cy="358271"/>
            </a:xfrm>
            <a:prstGeom prst="rect">
              <a:avLst/>
            </a:prstGeom>
            <a:noFill/>
          </p:spPr>
          <p:txBody>
            <a:bodyPr wrap="square" rtlCol="0">
              <a:spAutoFit/>
            </a:bodyPr>
            <a:lstStyle/>
            <a:p>
              <a:r>
                <a:rPr lang="en-US" sz="1200" dirty="0">
                  <a:solidFill>
                    <a:schemeClr val="tx2"/>
                  </a:solidFill>
                </a:rPr>
                <a:t>1400</a:t>
              </a:r>
            </a:p>
          </p:txBody>
        </p:sp>
      </p:grpSp>
      <p:grpSp>
        <p:nvGrpSpPr>
          <p:cNvPr id="8" name="Group 7">
            <a:extLst>
              <a:ext uri="{FF2B5EF4-FFF2-40B4-BE49-F238E27FC236}">
                <a16:creationId xmlns:a16="http://schemas.microsoft.com/office/drawing/2014/main" id="{5EB6BE16-7856-4B46-A941-0B9596A01096}"/>
              </a:ext>
            </a:extLst>
          </p:cNvPr>
          <p:cNvGrpSpPr/>
          <p:nvPr/>
        </p:nvGrpSpPr>
        <p:grpSpPr>
          <a:xfrm>
            <a:off x="8718396" y="4655785"/>
            <a:ext cx="679492" cy="616540"/>
            <a:chOff x="8516430" y="1832235"/>
            <a:chExt cx="942682" cy="936887"/>
          </a:xfrm>
        </p:grpSpPr>
        <p:pic>
          <p:nvPicPr>
            <p:cNvPr id="9" name="Picture 4" descr="Image result for bullseye graphic">
              <a:extLst>
                <a:ext uri="{FF2B5EF4-FFF2-40B4-BE49-F238E27FC236}">
                  <a16:creationId xmlns:a16="http://schemas.microsoft.com/office/drawing/2014/main" id="{C291246B-B453-4782-8370-2F870FBBC07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044" r="20585" b="50510"/>
            <a:stretch/>
          </p:blipFill>
          <p:spPr bwMode="auto">
            <a:xfrm>
              <a:off x="8516430" y="1832235"/>
              <a:ext cx="942682" cy="936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8615798-7461-4B09-B762-A18A1C718C13}"/>
                </a:ext>
              </a:extLst>
            </p:cNvPr>
            <p:cNvSpPr/>
            <p:nvPr/>
          </p:nvSpPr>
          <p:spPr>
            <a:xfrm>
              <a:off x="8546367" y="1832235"/>
              <a:ext cx="902275" cy="936887"/>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42CC118-3B30-4FC1-B68C-D16E5B4BB6EC}"/>
                </a:ext>
              </a:extLst>
            </p:cNvPr>
            <p:cNvSpPr txBox="1"/>
            <p:nvPr/>
          </p:nvSpPr>
          <p:spPr>
            <a:xfrm>
              <a:off x="8636301" y="2103861"/>
              <a:ext cx="743344" cy="467694"/>
            </a:xfrm>
            <a:prstGeom prst="rect">
              <a:avLst/>
            </a:prstGeom>
            <a:noFill/>
          </p:spPr>
          <p:txBody>
            <a:bodyPr wrap="square" rtlCol="0">
              <a:spAutoFit/>
            </a:bodyPr>
            <a:lstStyle/>
            <a:p>
              <a:pPr algn="ctr"/>
              <a:r>
                <a:rPr lang="en-US" sz="1400" dirty="0">
                  <a:solidFill>
                    <a:schemeClr val="tx2"/>
                  </a:solidFill>
                </a:rPr>
                <a:t>3.2</a:t>
              </a:r>
            </a:p>
          </p:txBody>
        </p:sp>
      </p:grpSp>
    </p:spTree>
    <p:extLst>
      <p:ext uri="{BB962C8B-B14F-4D97-AF65-F5344CB8AC3E}">
        <p14:creationId xmlns:p14="http://schemas.microsoft.com/office/powerpoint/2010/main" val="4564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A76B-28C2-44B1-BE91-E54D46933F8B}"/>
              </a:ext>
            </a:extLst>
          </p:cNvPr>
          <p:cNvSpPr>
            <a:spLocks noGrp="1"/>
          </p:cNvSpPr>
          <p:nvPr>
            <p:ph type="title" idx="4294967295"/>
          </p:nvPr>
        </p:nvSpPr>
        <p:spPr>
          <a:xfrm>
            <a:off x="0" y="212725"/>
            <a:ext cx="10515600" cy="2190750"/>
          </a:xfrm>
        </p:spPr>
        <p:txBody>
          <a:bodyPr>
            <a:normAutofit/>
          </a:bodyPr>
          <a:lstStyle/>
          <a:p>
            <a:pPr algn="ctr"/>
            <a:r>
              <a:rPr lang="en-US" dirty="0">
                <a:solidFill>
                  <a:schemeClr val="accent1">
                    <a:lumMod val="75000"/>
                  </a:schemeClr>
                </a:solidFill>
              </a:rPr>
              <a:t>General Education Learning Outcome Assessment Quantitative Reasoning </a:t>
            </a:r>
            <a:br>
              <a:rPr lang="en-US" dirty="0">
                <a:solidFill>
                  <a:schemeClr val="accent1">
                    <a:lumMod val="75000"/>
                  </a:schemeClr>
                </a:solidFill>
              </a:rPr>
            </a:br>
            <a:br>
              <a:rPr lang="en-US" b="1" dirty="0">
                <a:solidFill>
                  <a:schemeClr val="accent1">
                    <a:lumMod val="75000"/>
                  </a:schemeClr>
                </a:solidFill>
              </a:rPr>
            </a:br>
            <a:r>
              <a:rPr lang="en-US" b="1" dirty="0">
                <a:solidFill>
                  <a:schemeClr val="accent1">
                    <a:lumMod val="75000"/>
                  </a:schemeClr>
                </a:solidFill>
              </a:rPr>
              <a:t> </a:t>
            </a:r>
          </a:p>
        </p:txBody>
      </p:sp>
      <p:sp>
        <p:nvSpPr>
          <p:cNvPr id="3" name="Content Placeholder 2">
            <a:extLst>
              <a:ext uri="{FF2B5EF4-FFF2-40B4-BE49-F238E27FC236}">
                <a16:creationId xmlns:a16="http://schemas.microsoft.com/office/drawing/2014/main" id="{3D0CE6AF-3935-4405-9C54-15362011FC10}"/>
              </a:ext>
            </a:extLst>
          </p:cNvPr>
          <p:cNvSpPr>
            <a:spLocks noGrp="1"/>
          </p:cNvSpPr>
          <p:nvPr>
            <p:ph sz="half" idx="4294967295"/>
          </p:nvPr>
        </p:nvSpPr>
        <p:spPr>
          <a:xfrm>
            <a:off x="1365250" y="1911350"/>
            <a:ext cx="10826750" cy="4059238"/>
          </a:xfrm>
        </p:spPr>
        <p:txBody>
          <a:bodyPr>
            <a:normAutofit/>
          </a:bodyPr>
          <a:lstStyle/>
          <a:p>
            <a:pPr marL="0" indent="0">
              <a:buNone/>
            </a:pPr>
            <a:r>
              <a:rPr lang="en-US" dirty="0">
                <a:solidFill>
                  <a:schemeClr val="accent1">
                    <a:lumMod val="75000"/>
                  </a:schemeClr>
                </a:solidFill>
              </a:rPr>
              <a:t>FACULTY TRAINING – Examples of QR Instructional Assessments </a:t>
            </a:r>
          </a:p>
          <a:p>
            <a:r>
              <a:rPr lang="en-US" dirty="0">
                <a:solidFill>
                  <a:schemeClr val="accent1">
                    <a:lumMod val="75000"/>
                  </a:schemeClr>
                </a:solidFill>
              </a:rPr>
              <a:t>Sandy Porter (Agriculture)</a:t>
            </a:r>
          </a:p>
          <a:p>
            <a:r>
              <a:rPr lang="en-US" dirty="0">
                <a:solidFill>
                  <a:schemeClr val="accent1">
                    <a:lumMod val="75000"/>
                  </a:schemeClr>
                </a:solidFill>
              </a:rPr>
              <a:t>Darin Bell (Business)</a:t>
            </a:r>
          </a:p>
          <a:p>
            <a:r>
              <a:rPr lang="en-US" dirty="0">
                <a:solidFill>
                  <a:schemeClr val="accent1">
                    <a:lumMod val="75000"/>
                  </a:schemeClr>
                </a:solidFill>
              </a:rPr>
              <a:t>Jessica </a:t>
            </a:r>
            <a:r>
              <a:rPr lang="en-US" dirty="0" err="1">
                <a:solidFill>
                  <a:schemeClr val="accent1">
                    <a:lumMod val="75000"/>
                  </a:schemeClr>
                </a:solidFill>
              </a:rPr>
              <a:t>Briedinger</a:t>
            </a:r>
            <a:r>
              <a:rPr lang="en-US" dirty="0">
                <a:solidFill>
                  <a:schemeClr val="accent1">
                    <a:lumMod val="75000"/>
                  </a:schemeClr>
                </a:solidFill>
              </a:rPr>
              <a:t> (Social Science)</a:t>
            </a:r>
          </a:p>
          <a:p>
            <a:pPr marL="0" indent="0">
              <a:buNone/>
            </a:pPr>
            <a:r>
              <a:rPr lang="en-US" dirty="0">
                <a:solidFill>
                  <a:schemeClr val="accent1">
                    <a:lumMod val="75000"/>
                  </a:schemeClr>
                </a:solidFill>
              </a:rPr>
              <a:t>	</a:t>
            </a:r>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32926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653-ED54-464F-B98F-43135D95E53B}"/>
              </a:ext>
            </a:extLst>
          </p:cNvPr>
          <p:cNvSpPr>
            <a:spLocks noGrp="1"/>
          </p:cNvSpPr>
          <p:nvPr>
            <p:ph type="title"/>
          </p:nvPr>
        </p:nvSpPr>
        <p:spPr/>
        <p:txBody>
          <a:bodyPr/>
          <a:lstStyle/>
          <a:p>
            <a:r>
              <a:rPr lang="en-US" dirty="0">
                <a:ea typeface="+mj-lt"/>
                <a:cs typeface="+mj-lt"/>
              </a:rPr>
              <a:t>Institutional Effectiveness Meeting – Feb 18</a:t>
            </a:r>
            <a:r>
              <a:rPr lang="en-US" baseline="30000" dirty="0">
                <a:ea typeface="+mj-lt"/>
                <a:cs typeface="+mj-lt"/>
              </a:rPr>
              <a:t>th</a:t>
            </a:r>
            <a:r>
              <a:rPr lang="en-US" dirty="0">
                <a:ea typeface="+mj-lt"/>
                <a:cs typeface="+mj-lt"/>
              </a:rPr>
              <a:t>, 2020</a:t>
            </a:r>
            <a:endParaRPr lang="en-US" dirty="0"/>
          </a:p>
        </p:txBody>
      </p:sp>
      <p:sp>
        <p:nvSpPr>
          <p:cNvPr id="4" name="Content Placeholder 3">
            <a:extLst>
              <a:ext uri="{FF2B5EF4-FFF2-40B4-BE49-F238E27FC236}">
                <a16:creationId xmlns:a16="http://schemas.microsoft.com/office/drawing/2014/main" id="{C42740A8-F8AE-4035-AC91-1B8BBBE7974C}"/>
              </a:ext>
            </a:extLst>
          </p:cNvPr>
          <p:cNvSpPr>
            <a:spLocks noGrp="1"/>
          </p:cNvSpPr>
          <p:nvPr>
            <p:ph idx="1"/>
          </p:nvPr>
        </p:nvSpPr>
        <p:spPr/>
        <p:txBody>
          <a:bodyPr>
            <a:normAutofit/>
          </a:bodyPr>
          <a:lstStyle/>
          <a:p>
            <a:r>
              <a:rPr lang="en-US" sz="2800" dirty="0"/>
              <a:t>Participants:  </a:t>
            </a:r>
          </a:p>
          <a:p>
            <a:pPr lvl="1"/>
            <a:r>
              <a:rPr lang="en-US" sz="2800" dirty="0"/>
              <a:t>Tessa McFetridge</a:t>
            </a:r>
          </a:p>
          <a:p>
            <a:pPr lvl="1"/>
            <a:r>
              <a:rPr lang="en-US" sz="2800" dirty="0"/>
              <a:t>Jacob Loomis </a:t>
            </a:r>
          </a:p>
          <a:p>
            <a:pPr lvl="1"/>
            <a:r>
              <a:rPr lang="en-US" sz="2800" dirty="0"/>
              <a:t>Dr. Nathan Rawlinson </a:t>
            </a:r>
          </a:p>
          <a:p>
            <a:pPr lvl="1"/>
            <a:r>
              <a:rPr lang="en-US" sz="2800" dirty="0"/>
              <a:t>Suzanne Bolyard </a:t>
            </a:r>
          </a:p>
          <a:p>
            <a:pPr lvl="1"/>
            <a:r>
              <a:rPr lang="en-US" sz="2800" dirty="0"/>
              <a:t>David Koehler </a:t>
            </a:r>
          </a:p>
          <a:p>
            <a:pPr lvl="1"/>
            <a:r>
              <a:rPr lang="en-US" sz="2800" dirty="0"/>
              <a:t>Eddie Alves</a:t>
            </a:r>
          </a:p>
          <a:p>
            <a:pPr lvl="1"/>
            <a:r>
              <a:rPr lang="en-US" sz="2800" dirty="0"/>
              <a:t>Yumiyo Okuda </a:t>
            </a:r>
          </a:p>
          <a:p>
            <a:pPr lvl="1"/>
            <a:r>
              <a:rPr lang="en-US" sz="2800" dirty="0"/>
              <a:t>Miguel Lopez</a:t>
            </a:r>
          </a:p>
        </p:txBody>
      </p:sp>
    </p:spTree>
    <p:extLst>
      <p:ext uri="{BB962C8B-B14F-4D97-AF65-F5344CB8AC3E}">
        <p14:creationId xmlns:p14="http://schemas.microsoft.com/office/powerpoint/2010/main" val="50266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1062</Words>
  <Application>Microsoft Office PowerPoint</Application>
  <PresentationFormat>Widescreen</PresentationFormat>
  <Paragraphs>154</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 Extra Light</vt:lpstr>
      <vt:lpstr>Arial</vt:lpstr>
      <vt:lpstr>Calibri</vt:lpstr>
      <vt:lpstr>Euphemia</vt:lpstr>
      <vt:lpstr>Plantagenet Cherokee</vt:lpstr>
      <vt:lpstr>Wingdings</vt:lpstr>
      <vt:lpstr>Academic Literature 16x9</vt:lpstr>
      <vt:lpstr>Student Success Summit:  Faculty TRAINING Quantitative Reasoning</vt:lpstr>
      <vt:lpstr>Remember Fall In-Service? (Sept 2019)</vt:lpstr>
      <vt:lpstr>Remember Fall In-Service? (Sept 2019)</vt:lpstr>
      <vt:lpstr>PowerPoint Presentation</vt:lpstr>
      <vt:lpstr>PowerPoint Presentation</vt:lpstr>
      <vt:lpstr>PowerPoint Presentation</vt:lpstr>
      <vt:lpstr>Develop At Least Two Annual  Departmental Goals, That Focus on:   </vt:lpstr>
      <vt:lpstr>General Education Learning Outcome Assessment Quantitative Reasoning    </vt:lpstr>
      <vt:lpstr>Institutional Effectiveness Meeting – Feb 18th, 2020</vt:lpstr>
      <vt:lpstr>Institutional Effectiveness Meeting – Feb 18th, 2020</vt:lpstr>
      <vt:lpstr>Feb 24, 2020 – Email from VP Alves </vt:lpstr>
      <vt:lpstr>As of Today </vt:lpstr>
      <vt:lpstr>We Want Your Assessment Examples </vt:lpstr>
      <vt:lpstr>Next Steps</vt:lpstr>
      <vt:lpstr>Keynote Speaker:  Dr. Esther Isabelle Wilder</vt:lpstr>
      <vt:lpstr>Keynote Speaker:  Dr. Esther Isabelle Wilder</vt:lpstr>
      <vt:lpstr>Webinar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David Koehler</dc:creator>
  <cp:lastModifiedBy>Carol Warden</cp:lastModifiedBy>
  <cp:revision>533</cp:revision>
  <dcterms:created xsi:type="dcterms:W3CDTF">2020-04-16T15:38:50Z</dcterms:created>
  <dcterms:modified xsi:type="dcterms:W3CDTF">2024-02-26T21:03:28Z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