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62" r:id="rId3"/>
    <p:sldId id="260" r:id="rId4"/>
    <p:sldId id="285" r:id="rId5"/>
    <p:sldId id="289" r:id="rId6"/>
    <p:sldId id="261" r:id="rId7"/>
    <p:sldId id="276" r:id="rId8"/>
    <p:sldId id="266" r:id="rId9"/>
    <p:sldId id="265" r:id="rId10"/>
    <p:sldId id="263" r:id="rId11"/>
    <p:sldId id="295" r:id="rId12"/>
    <p:sldId id="296" r:id="rId13"/>
    <p:sldId id="297" r:id="rId14"/>
    <p:sldId id="298" r:id="rId15"/>
    <p:sldId id="264" r:id="rId16"/>
    <p:sldId id="272" r:id="rId17"/>
    <p:sldId id="273" r:id="rId18"/>
    <p:sldId id="274" r:id="rId19"/>
    <p:sldId id="275" r:id="rId20"/>
    <p:sldId id="277" r:id="rId21"/>
    <p:sldId id="278" r:id="rId22"/>
    <p:sldId id="279" r:id="rId23"/>
    <p:sldId id="280" r:id="rId24"/>
    <p:sldId id="281" r:id="rId25"/>
    <p:sldId id="282" r:id="rId26"/>
    <p:sldId id="283" r:id="rId27"/>
    <p:sldId id="284" r:id="rId28"/>
    <p:sldId id="294" r:id="rId29"/>
    <p:sldId id="300" r:id="rId30"/>
    <p:sldId id="257" r:id="rId31"/>
    <p:sldId id="258" r:id="rId32"/>
    <p:sldId id="259" r:id="rId33"/>
    <p:sldId id="288" r:id="rId34"/>
    <p:sldId id="267" r:id="rId35"/>
    <p:sldId id="292" r:id="rId36"/>
    <p:sldId id="270" r:id="rId37"/>
    <p:sldId id="271" r:id="rId38"/>
    <p:sldId id="286" r:id="rId39"/>
    <p:sldId id="299" r:id="rId40"/>
    <p:sldId id="287" r:id="rId41"/>
    <p:sldId id="269" r:id="rId42"/>
    <p:sldId id="290" r:id="rId43"/>
    <p:sldId id="293"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7" d="100"/>
          <a:sy n="107" d="100"/>
        </p:scale>
        <p:origin x="55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D896F3-EA32-4787-A9CD-992003D9B087}"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C415B-CD92-4A10-BF98-F56C1FBF221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7095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896F3-EA32-4787-A9CD-992003D9B087}"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93034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896F3-EA32-4787-A9CD-992003D9B087}"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151506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896F3-EA32-4787-A9CD-992003D9B087}"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3773912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D896F3-EA32-4787-A9CD-992003D9B087}"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C415B-CD92-4A10-BF98-F56C1FBF221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2073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D896F3-EA32-4787-A9CD-992003D9B087}"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1126055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D896F3-EA32-4787-A9CD-992003D9B087}" type="datetimeFigureOut">
              <a:rPr lang="en-US" smtClean="0"/>
              <a:t>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758118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D896F3-EA32-4787-A9CD-992003D9B087}" type="datetimeFigureOut">
              <a:rPr lang="en-US" smtClean="0"/>
              <a:t>2/26/2024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1849769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D896F3-EA32-4787-A9CD-992003D9B087}" type="datetimeFigureOut">
              <a:rPr lang="en-US" smtClean="0"/>
              <a:t>2/26/2024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1478012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D896F3-EA32-4787-A9CD-992003D9B087}" type="datetimeFigureOut">
              <a:rPr lang="en-US" smtClean="0"/>
              <a:t>2/26/2024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03C415B-CD92-4A10-BF98-F56C1FBF221F}" type="slidenum">
              <a:rPr lang="en-US" smtClean="0"/>
              <a:t>‹#›</a:t>
            </a:fld>
            <a:endParaRPr lang="en-US"/>
          </a:p>
        </p:txBody>
      </p:sp>
    </p:spTree>
    <p:extLst>
      <p:ext uri="{BB962C8B-B14F-4D97-AF65-F5344CB8AC3E}">
        <p14:creationId xmlns:p14="http://schemas.microsoft.com/office/powerpoint/2010/main" val="873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AD896F3-EA32-4787-A9CD-992003D9B087}"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3C415B-CD92-4A10-BF98-F56C1FBF221F}" type="slidenum">
              <a:rPr lang="en-US" smtClean="0"/>
              <a:t>‹#›</a:t>
            </a:fld>
            <a:endParaRPr lang="en-US"/>
          </a:p>
        </p:txBody>
      </p:sp>
    </p:spTree>
    <p:extLst>
      <p:ext uri="{BB962C8B-B14F-4D97-AF65-F5344CB8AC3E}">
        <p14:creationId xmlns:p14="http://schemas.microsoft.com/office/powerpoint/2010/main" val="625592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D896F3-EA32-4787-A9CD-992003D9B087}" type="datetimeFigureOut">
              <a:rPr lang="en-US" smtClean="0"/>
              <a:t>2/26/2024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03C415B-CD92-4A10-BF98-F56C1FBF221F}"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678901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reports.tvcc.cc/ReportServer?%2fPublic&amp;rs:Command=ListChildren"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acue.org/inclusive-teaching-practices-toolk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553D0-3594-4584-9840-15037BF79711}"/>
              </a:ext>
            </a:extLst>
          </p:cNvPr>
          <p:cNvSpPr>
            <a:spLocks noGrp="1"/>
          </p:cNvSpPr>
          <p:nvPr>
            <p:ph type="ctrTitle"/>
          </p:nvPr>
        </p:nvSpPr>
        <p:spPr/>
        <p:txBody>
          <a:bodyPr/>
          <a:lstStyle/>
          <a:p>
            <a:r>
              <a:rPr lang="en-US" dirty="0"/>
              <a:t>Student Success Summit</a:t>
            </a:r>
          </a:p>
        </p:txBody>
      </p:sp>
      <p:sp>
        <p:nvSpPr>
          <p:cNvPr id="3" name="Subtitle 2">
            <a:extLst>
              <a:ext uri="{FF2B5EF4-FFF2-40B4-BE49-F238E27FC236}">
                <a16:creationId xmlns:a16="http://schemas.microsoft.com/office/drawing/2014/main" id="{E8F27A34-1F3B-4FA8-91DC-8369BA168668}"/>
              </a:ext>
            </a:extLst>
          </p:cNvPr>
          <p:cNvSpPr>
            <a:spLocks noGrp="1"/>
          </p:cNvSpPr>
          <p:nvPr>
            <p:ph type="subTitle" idx="1"/>
          </p:nvPr>
        </p:nvSpPr>
        <p:spPr/>
        <p:txBody>
          <a:bodyPr/>
          <a:lstStyle/>
          <a:p>
            <a:r>
              <a:rPr lang="en-US" dirty="0"/>
              <a:t>May 11, 2021</a:t>
            </a:r>
          </a:p>
        </p:txBody>
      </p:sp>
    </p:spTree>
    <p:extLst>
      <p:ext uri="{BB962C8B-B14F-4D97-AF65-F5344CB8AC3E}">
        <p14:creationId xmlns:p14="http://schemas.microsoft.com/office/powerpoint/2010/main" val="163703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Quantitative Data</a:t>
            </a:r>
          </a:p>
        </p:txBody>
      </p:sp>
      <p:pic>
        <p:nvPicPr>
          <p:cNvPr id="6" name="Picture 5">
            <a:extLst>
              <a:ext uri="{FF2B5EF4-FFF2-40B4-BE49-F238E27FC236}">
                <a16:creationId xmlns:a16="http://schemas.microsoft.com/office/drawing/2014/main" id="{3256BCD4-852E-41BD-A669-69979B22CC0A}"/>
              </a:ext>
            </a:extLst>
          </p:cNvPr>
          <p:cNvPicPr>
            <a:picLocks noChangeAspect="1"/>
          </p:cNvPicPr>
          <p:nvPr/>
        </p:nvPicPr>
        <p:blipFill>
          <a:blip r:embed="rId2"/>
          <a:stretch>
            <a:fillRect/>
          </a:stretch>
        </p:blipFill>
        <p:spPr>
          <a:xfrm>
            <a:off x="1819656" y="1807302"/>
            <a:ext cx="7223759" cy="4501014"/>
          </a:xfrm>
          <a:prstGeom prst="rect">
            <a:avLst/>
          </a:prstGeom>
        </p:spPr>
      </p:pic>
    </p:spTree>
    <p:extLst>
      <p:ext uri="{BB962C8B-B14F-4D97-AF65-F5344CB8AC3E}">
        <p14:creationId xmlns:p14="http://schemas.microsoft.com/office/powerpoint/2010/main" val="1102643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Quantitative Data</a:t>
            </a:r>
          </a:p>
        </p:txBody>
      </p:sp>
      <p:pic>
        <p:nvPicPr>
          <p:cNvPr id="6" name="Picture 5">
            <a:extLst>
              <a:ext uri="{FF2B5EF4-FFF2-40B4-BE49-F238E27FC236}">
                <a16:creationId xmlns:a16="http://schemas.microsoft.com/office/drawing/2014/main" id="{3256BCD4-852E-41BD-A669-69979B22CC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9656" y="1807302"/>
            <a:ext cx="7223758" cy="4501014"/>
          </a:xfrm>
          <a:prstGeom prst="rect">
            <a:avLst/>
          </a:prstGeom>
        </p:spPr>
      </p:pic>
      <p:sp>
        <p:nvSpPr>
          <p:cNvPr id="3" name="Rectangle 2">
            <a:extLst>
              <a:ext uri="{FF2B5EF4-FFF2-40B4-BE49-F238E27FC236}">
                <a16:creationId xmlns:a16="http://schemas.microsoft.com/office/drawing/2014/main" id="{CEB15055-B215-4EBC-9132-DBE165812943}"/>
              </a:ext>
            </a:extLst>
          </p:cNvPr>
          <p:cNvSpPr/>
          <p:nvPr/>
        </p:nvSpPr>
        <p:spPr>
          <a:xfrm>
            <a:off x="2005584" y="6858000"/>
            <a:ext cx="6096000" cy="492443"/>
          </a:xfrm>
          <a:prstGeom prst="rect">
            <a:avLst/>
          </a:prstGeom>
        </p:spPr>
        <p:txBody>
          <a:bodyPr>
            <a:spAutoFit/>
          </a:bodyPr>
          <a:lstStyle/>
          <a:p>
            <a:pPr algn="ctr"/>
            <a:r>
              <a:rPr lang="en-US" sz="1200" dirty="0">
                <a:hlinkClick r:id="rId3"/>
              </a:rPr>
              <a:t>https://reports.tvcc.cc/ReportServer?%2fPublic&amp;rs:Command=ListChildren</a:t>
            </a:r>
            <a:endParaRPr lang="en-US" sz="1200" dirty="0"/>
          </a:p>
          <a:p>
            <a:pPr algn="ctr"/>
            <a:r>
              <a:rPr lang="en-US" sz="1400" dirty="0"/>
              <a:t>Select respective “Gen Ed Outcomes v2” report with “ITS” at the end </a:t>
            </a:r>
          </a:p>
        </p:txBody>
      </p:sp>
    </p:spTree>
    <p:extLst>
      <p:ext uri="{BB962C8B-B14F-4D97-AF65-F5344CB8AC3E}">
        <p14:creationId xmlns:p14="http://schemas.microsoft.com/office/powerpoint/2010/main" val="134588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Quantitative Data – Equity Lens 1</a:t>
            </a:r>
          </a:p>
        </p:txBody>
      </p:sp>
      <p:pic>
        <p:nvPicPr>
          <p:cNvPr id="4" name="Picture 3">
            <a:extLst>
              <a:ext uri="{FF2B5EF4-FFF2-40B4-BE49-F238E27FC236}">
                <a16:creationId xmlns:a16="http://schemas.microsoft.com/office/drawing/2014/main" id="{3FBEBE08-B489-401F-870E-A08C802664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2993" y="2199317"/>
            <a:ext cx="5673623" cy="3535148"/>
          </a:xfrm>
          <a:prstGeom prst="rect">
            <a:avLst/>
          </a:prstGeom>
        </p:spPr>
      </p:pic>
      <p:pic>
        <p:nvPicPr>
          <p:cNvPr id="8" name="Picture 7">
            <a:extLst>
              <a:ext uri="{FF2B5EF4-FFF2-40B4-BE49-F238E27FC236}">
                <a16:creationId xmlns:a16="http://schemas.microsoft.com/office/drawing/2014/main" id="{C1636725-D527-4F7B-8EEB-59DE97E3B1E0}"/>
              </a:ext>
            </a:extLst>
          </p:cNvPr>
          <p:cNvPicPr>
            <a:picLocks noChangeAspect="1"/>
          </p:cNvPicPr>
          <p:nvPr/>
        </p:nvPicPr>
        <p:blipFill>
          <a:blip r:embed="rId3"/>
          <a:stretch>
            <a:fillRect/>
          </a:stretch>
        </p:blipFill>
        <p:spPr>
          <a:xfrm>
            <a:off x="313945" y="2199317"/>
            <a:ext cx="5673623" cy="3535148"/>
          </a:xfrm>
          <a:prstGeom prst="rect">
            <a:avLst/>
          </a:prstGeom>
        </p:spPr>
      </p:pic>
    </p:spTree>
    <p:extLst>
      <p:ext uri="{BB962C8B-B14F-4D97-AF65-F5344CB8AC3E}">
        <p14:creationId xmlns:p14="http://schemas.microsoft.com/office/powerpoint/2010/main" val="3489428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Quantitative Data – Equity Lens 2</a:t>
            </a:r>
          </a:p>
        </p:txBody>
      </p:sp>
      <p:pic>
        <p:nvPicPr>
          <p:cNvPr id="4" name="Picture 3">
            <a:extLst>
              <a:ext uri="{FF2B5EF4-FFF2-40B4-BE49-F238E27FC236}">
                <a16:creationId xmlns:a16="http://schemas.microsoft.com/office/drawing/2014/main" id="{3FBEBE08-B489-401F-870E-A08C802664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7636" y="2199317"/>
            <a:ext cx="5664336" cy="3535148"/>
          </a:xfrm>
          <a:prstGeom prst="rect">
            <a:avLst/>
          </a:prstGeom>
        </p:spPr>
      </p:pic>
      <p:pic>
        <p:nvPicPr>
          <p:cNvPr id="8" name="Picture 7">
            <a:extLst>
              <a:ext uri="{FF2B5EF4-FFF2-40B4-BE49-F238E27FC236}">
                <a16:creationId xmlns:a16="http://schemas.microsoft.com/office/drawing/2014/main" id="{C1636725-D527-4F7B-8EEB-59DE97E3B1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588" y="2199317"/>
            <a:ext cx="5664336" cy="3535148"/>
          </a:xfrm>
          <a:prstGeom prst="rect">
            <a:avLst/>
          </a:prstGeom>
        </p:spPr>
      </p:pic>
    </p:spTree>
    <p:extLst>
      <p:ext uri="{BB962C8B-B14F-4D97-AF65-F5344CB8AC3E}">
        <p14:creationId xmlns:p14="http://schemas.microsoft.com/office/powerpoint/2010/main" val="1322196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Quantitative Data – Equity Lens 3</a:t>
            </a:r>
          </a:p>
        </p:txBody>
      </p:sp>
      <p:pic>
        <p:nvPicPr>
          <p:cNvPr id="4" name="Picture 3">
            <a:extLst>
              <a:ext uri="{FF2B5EF4-FFF2-40B4-BE49-F238E27FC236}">
                <a16:creationId xmlns:a16="http://schemas.microsoft.com/office/drawing/2014/main" id="{3FBEBE08-B489-401F-870E-A08C802664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7636" y="2202210"/>
            <a:ext cx="5664336" cy="3529361"/>
          </a:xfrm>
          <a:prstGeom prst="rect">
            <a:avLst/>
          </a:prstGeom>
        </p:spPr>
      </p:pic>
      <p:pic>
        <p:nvPicPr>
          <p:cNvPr id="8" name="Picture 7">
            <a:extLst>
              <a:ext uri="{FF2B5EF4-FFF2-40B4-BE49-F238E27FC236}">
                <a16:creationId xmlns:a16="http://schemas.microsoft.com/office/drawing/2014/main" id="{C1636725-D527-4F7B-8EEB-59DE97E3B1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588" y="2202210"/>
            <a:ext cx="5664336" cy="3529361"/>
          </a:xfrm>
          <a:prstGeom prst="rect">
            <a:avLst/>
          </a:prstGeom>
        </p:spPr>
      </p:pic>
    </p:spTree>
    <p:extLst>
      <p:ext uri="{BB962C8B-B14F-4D97-AF65-F5344CB8AC3E}">
        <p14:creationId xmlns:p14="http://schemas.microsoft.com/office/powerpoint/2010/main" val="439126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Qualitative Data</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lstStyle/>
          <a:p>
            <a:pPr lvl="1"/>
            <a:r>
              <a:rPr lang="en-US" dirty="0"/>
              <a:t>Wayne Fischer</a:t>
            </a:r>
          </a:p>
          <a:p>
            <a:pPr lvl="1"/>
            <a:r>
              <a:rPr lang="en-US" dirty="0"/>
              <a:t>Otilia </a:t>
            </a:r>
          </a:p>
          <a:p>
            <a:pPr marL="457200" lvl="1" indent="0">
              <a:buNone/>
            </a:pPr>
            <a:endParaRPr lang="en-US" dirty="0"/>
          </a:p>
          <a:p>
            <a:pPr marL="914400" lvl="1" indent="-457200">
              <a:buFont typeface="+mj-lt"/>
              <a:buAutoNum type="arabicPeriod"/>
            </a:pPr>
            <a:r>
              <a:rPr lang="en-US" dirty="0"/>
              <a:t>Tell us what you learned from the Inclusive Teaching Strategies training. </a:t>
            </a:r>
            <a:r>
              <a:rPr lang="en-US" b="1" dirty="0">
                <a:solidFill>
                  <a:srgbClr val="00B0F0"/>
                </a:solidFill>
              </a:rPr>
              <a:t>(Training Highlights)</a:t>
            </a:r>
          </a:p>
          <a:p>
            <a:pPr marL="914400" lvl="1" indent="-457200">
              <a:buFont typeface="+mj-lt"/>
              <a:buAutoNum type="arabicPeriod"/>
            </a:pPr>
            <a:r>
              <a:rPr lang="en-US" dirty="0"/>
              <a:t>What strategies did you implement during Winter term? </a:t>
            </a:r>
            <a:r>
              <a:rPr lang="en-US" b="1" dirty="0">
                <a:solidFill>
                  <a:srgbClr val="00B0F0"/>
                </a:solidFill>
              </a:rPr>
              <a:t>(Strategies Employed)</a:t>
            </a:r>
          </a:p>
          <a:p>
            <a:pPr marL="914400" lvl="1" indent="-457200">
              <a:buFont typeface="+mj-lt"/>
              <a:buAutoNum type="arabicPeriod"/>
            </a:pPr>
            <a:r>
              <a:rPr lang="en-US" dirty="0"/>
              <a:t>What observations during implementation? </a:t>
            </a:r>
            <a:r>
              <a:rPr lang="en-US" b="1" dirty="0">
                <a:solidFill>
                  <a:srgbClr val="00B0F0"/>
                </a:solidFill>
              </a:rPr>
              <a:t>(Observations)</a:t>
            </a:r>
          </a:p>
          <a:p>
            <a:pPr marL="0" indent="0">
              <a:buNone/>
            </a:pPr>
            <a:endParaRPr lang="en-US" dirty="0"/>
          </a:p>
        </p:txBody>
      </p:sp>
    </p:spTree>
    <p:extLst>
      <p:ext uri="{BB962C8B-B14F-4D97-AF65-F5344CB8AC3E}">
        <p14:creationId xmlns:p14="http://schemas.microsoft.com/office/powerpoint/2010/main" val="683134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Training Highlights (Wayne Fischer)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lnSpcReduction="10000"/>
          </a:bodyPr>
          <a:lstStyle/>
          <a:p>
            <a:pPr lvl="1">
              <a:spcBef>
                <a:spcPts val="600"/>
              </a:spcBef>
              <a:spcAft>
                <a:spcPts val="600"/>
              </a:spcAft>
              <a:buFont typeface="Arial" panose="020B0604020202020204" pitchFamily="34" charset="0"/>
              <a:buChar char="•"/>
            </a:pPr>
            <a:r>
              <a:rPr lang="en-US" sz="2400" dirty="0"/>
              <a:t>An easy first step towards inclusive teaching strategies is to review and edit one’s syllabus so that it is accessible by all.</a:t>
            </a:r>
          </a:p>
          <a:p>
            <a:pPr lvl="1">
              <a:spcBef>
                <a:spcPts val="600"/>
              </a:spcBef>
              <a:spcAft>
                <a:spcPts val="600"/>
              </a:spcAft>
              <a:buFont typeface="Arial" panose="020B0604020202020204" pitchFamily="34" charset="0"/>
              <a:buChar char="•"/>
            </a:pPr>
            <a:r>
              <a:rPr lang="en-US" sz="2400" dirty="0"/>
              <a:t>Rethink exams: Important to think about creating equitable and inclusive assessments by providing different types of assessments.</a:t>
            </a:r>
          </a:p>
          <a:p>
            <a:pPr lvl="1">
              <a:spcBef>
                <a:spcPts val="600"/>
              </a:spcBef>
              <a:spcAft>
                <a:spcPts val="600"/>
              </a:spcAft>
              <a:buFont typeface="Arial" panose="020B0604020202020204" pitchFamily="34" charset="0"/>
              <a:buChar char="•"/>
            </a:pPr>
            <a:r>
              <a:rPr lang="en-US" sz="2400" dirty="0"/>
              <a:t>Important to engage students through active learning strategies and navigating differences.</a:t>
            </a:r>
          </a:p>
          <a:p>
            <a:pPr lvl="1">
              <a:spcBef>
                <a:spcPts val="600"/>
              </a:spcBef>
              <a:spcAft>
                <a:spcPts val="600"/>
              </a:spcAft>
              <a:buFont typeface="Arial" panose="020B0604020202020204" pitchFamily="34" charset="0"/>
              <a:buChar char="•"/>
            </a:pPr>
            <a:r>
              <a:rPr lang="en-US" sz="2400" dirty="0"/>
              <a:t>Develop culturally relevant &amp; responsive teaching practices: respect student culture and understand the reality of current students and validate them so that they take ownership of their own learning.</a:t>
            </a:r>
          </a:p>
          <a:p>
            <a:pPr lvl="1">
              <a:spcBef>
                <a:spcPts val="600"/>
              </a:spcBef>
              <a:spcAft>
                <a:spcPts val="600"/>
              </a:spcAft>
              <a:buFont typeface="Arial" panose="020B0604020202020204" pitchFamily="34" charset="0"/>
              <a:buChar char="•"/>
            </a:pPr>
            <a:r>
              <a:rPr lang="en-US" sz="2400" dirty="0"/>
              <a:t>Implicit bias and microaggressions constantly influence our teaching practices and impact student learning.</a:t>
            </a:r>
          </a:p>
          <a:p>
            <a:pPr marL="0" indent="0">
              <a:buNone/>
            </a:pPr>
            <a:endParaRPr lang="en-US" dirty="0"/>
          </a:p>
        </p:txBody>
      </p:sp>
    </p:spTree>
    <p:extLst>
      <p:ext uri="{BB962C8B-B14F-4D97-AF65-F5344CB8AC3E}">
        <p14:creationId xmlns:p14="http://schemas.microsoft.com/office/powerpoint/2010/main" val="887161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Strategies (Wayne Fischer)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fontScale="85000" lnSpcReduction="20000"/>
          </a:bodyPr>
          <a:lstStyle/>
          <a:p>
            <a:pPr lvl="1">
              <a:spcBef>
                <a:spcPts val="600"/>
              </a:spcBef>
              <a:spcAft>
                <a:spcPts val="600"/>
              </a:spcAft>
              <a:buFont typeface="Arial" panose="020B0604020202020204" pitchFamily="34" charset="0"/>
              <a:buChar char="•"/>
            </a:pPr>
            <a:r>
              <a:rPr lang="en-US" sz="2400" dirty="0"/>
              <a:t>Updated Syllabus with heading styles and readable font.</a:t>
            </a:r>
          </a:p>
          <a:p>
            <a:pPr lvl="1">
              <a:spcBef>
                <a:spcPts val="600"/>
              </a:spcBef>
              <a:spcAft>
                <a:spcPts val="600"/>
              </a:spcAft>
              <a:buFont typeface="Arial" panose="020B0604020202020204" pitchFamily="34" charset="0"/>
              <a:buChar char="•"/>
            </a:pPr>
            <a:r>
              <a:rPr lang="en-US" sz="2400" dirty="0"/>
              <a:t>Added in weekly short presentation assignment where students presented a new concept learned that week to the class later in the week after learning more about it themselves and sharing the details of what they had learned. </a:t>
            </a:r>
          </a:p>
          <a:p>
            <a:pPr lvl="1">
              <a:spcBef>
                <a:spcPts val="600"/>
              </a:spcBef>
              <a:spcAft>
                <a:spcPts val="600"/>
              </a:spcAft>
              <a:buFont typeface="Arial" panose="020B0604020202020204" pitchFamily="34" charset="0"/>
              <a:buChar char="•"/>
            </a:pPr>
            <a:r>
              <a:rPr lang="en-US" sz="2400" dirty="0"/>
              <a:t>When possible, engaged the students with the interactive physics demonstrations via physicsclassroom.com and students could each manipulate and use the interactive tools on their own electronic devices.</a:t>
            </a:r>
          </a:p>
          <a:p>
            <a:pPr lvl="1">
              <a:spcBef>
                <a:spcPts val="600"/>
              </a:spcBef>
              <a:spcAft>
                <a:spcPts val="600"/>
              </a:spcAft>
              <a:buFont typeface="Arial" panose="020B0604020202020204" pitchFamily="34" charset="0"/>
              <a:buChar char="•"/>
            </a:pPr>
            <a:r>
              <a:rPr lang="en-US" sz="2400" dirty="0"/>
              <a:t>Incorporated the use of Nearpod to create more interactive lectures and discussions and </a:t>
            </a:r>
            <a:r>
              <a:rPr lang="en-US" sz="2400" dirty="0" err="1"/>
              <a:t>Edpuzzle</a:t>
            </a:r>
            <a:r>
              <a:rPr lang="en-US" sz="2400" dirty="0"/>
              <a:t> to provide video content with assessment questions that could be answered at the students’ own pace.</a:t>
            </a:r>
          </a:p>
          <a:p>
            <a:pPr lvl="1">
              <a:spcBef>
                <a:spcPts val="600"/>
              </a:spcBef>
              <a:spcAft>
                <a:spcPts val="600"/>
              </a:spcAft>
              <a:buFont typeface="Arial" panose="020B0604020202020204" pitchFamily="34" charset="0"/>
              <a:buChar char="•"/>
            </a:pPr>
            <a:r>
              <a:rPr lang="en-US" sz="2400" dirty="0"/>
              <a:t>Created an end of the term research project where students could pick a topic relevant to the subject matter of the term, complete a literature review of the topic, and present what they learned.  Students could decide to work in groups or individually.  There was still a final exam, but there was equal credit for completing and submitting a term project.</a:t>
            </a:r>
          </a:p>
          <a:p>
            <a:pPr marL="0" indent="0">
              <a:buNone/>
            </a:pPr>
            <a:endParaRPr lang="en-US" dirty="0"/>
          </a:p>
        </p:txBody>
      </p:sp>
    </p:spTree>
    <p:extLst>
      <p:ext uri="{BB962C8B-B14F-4D97-AF65-F5344CB8AC3E}">
        <p14:creationId xmlns:p14="http://schemas.microsoft.com/office/powerpoint/2010/main" val="3482245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Observations (Wayne Fischer)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fontScale="55000" lnSpcReduction="20000"/>
          </a:bodyPr>
          <a:lstStyle/>
          <a:p>
            <a:pPr marL="201168" lvl="1" indent="0">
              <a:buNone/>
            </a:pPr>
            <a:r>
              <a:rPr lang="en-US" sz="2400" b="1" dirty="0"/>
              <a:t>Updating the Accessibility of the Syllabus:</a:t>
            </a:r>
          </a:p>
          <a:p>
            <a:pPr lvl="1">
              <a:buFont typeface="Calibri" panose="020F0502020204030204" pitchFamily="34" charset="0"/>
              <a:buChar char="•"/>
            </a:pPr>
            <a:r>
              <a:rPr lang="en-US" sz="2400" dirty="0"/>
              <a:t>No observable reactions, but for me the syllabus is much easier to read and understand.</a:t>
            </a:r>
          </a:p>
          <a:p>
            <a:pPr marL="201168" lvl="1" indent="0">
              <a:buNone/>
            </a:pPr>
            <a:endParaRPr lang="en-US" sz="2400" b="1" dirty="0"/>
          </a:p>
          <a:p>
            <a:pPr marL="201168" lvl="1" indent="0">
              <a:buNone/>
            </a:pPr>
            <a:r>
              <a:rPr lang="en-US" sz="2400" b="1" dirty="0"/>
              <a:t>Use of </a:t>
            </a:r>
            <a:r>
              <a:rPr lang="en-US" sz="2400" b="1" dirty="0" err="1"/>
              <a:t>NearPod</a:t>
            </a:r>
            <a:r>
              <a:rPr lang="en-US" sz="2400" b="1" dirty="0"/>
              <a:t> and </a:t>
            </a:r>
            <a:r>
              <a:rPr lang="en-US" sz="2400" b="1" dirty="0" err="1"/>
              <a:t>Edpuzzle</a:t>
            </a:r>
            <a:endParaRPr lang="en-US" sz="2400" b="1" dirty="0"/>
          </a:p>
          <a:p>
            <a:pPr lvl="1">
              <a:buFont typeface="Arial" panose="020B0604020202020204" pitchFamily="34" charset="0"/>
              <a:buChar char="•"/>
            </a:pPr>
            <a:r>
              <a:rPr lang="en-US" sz="2400" dirty="0"/>
              <a:t>Students are highly engaged with </a:t>
            </a:r>
            <a:r>
              <a:rPr lang="en-US" sz="2400" dirty="0" err="1"/>
              <a:t>NearPod</a:t>
            </a:r>
            <a:r>
              <a:rPr lang="en-US" sz="2400" dirty="0"/>
              <a:t> lecture since they are interacting on an equal level with it and no pressure assessment occurs, and student paced lectures can be created.  </a:t>
            </a:r>
          </a:p>
          <a:p>
            <a:pPr lvl="1">
              <a:buFont typeface="Arial" panose="020B0604020202020204" pitchFamily="34" charset="0"/>
              <a:buChar char="•"/>
            </a:pPr>
            <a:r>
              <a:rPr lang="en-US" sz="2400" dirty="0" err="1"/>
              <a:t>Edpuzzle</a:t>
            </a:r>
            <a:r>
              <a:rPr lang="en-US" sz="2400" dirty="0"/>
              <a:t> allows short videos to be incorporated into the weekly homework and be assessed and taken at the students own pace.</a:t>
            </a:r>
          </a:p>
          <a:p>
            <a:pPr marL="201168" lvl="1" indent="0">
              <a:buNone/>
            </a:pPr>
            <a:endParaRPr lang="en-US" sz="2400" b="1" dirty="0"/>
          </a:p>
          <a:p>
            <a:pPr marL="201168" lvl="1" indent="0">
              <a:buNone/>
            </a:pPr>
            <a:r>
              <a:rPr lang="en-US" sz="2400" b="1" dirty="0"/>
              <a:t>Weekly short presentations of a physics concept (interactive project and different assessment):</a:t>
            </a:r>
          </a:p>
          <a:p>
            <a:pPr lvl="1">
              <a:buFont typeface="Calibri" panose="020F0502020204030204" pitchFamily="34" charset="0"/>
              <a:buChar char="•"/>
            </a:pPr>
            <a:r>
              <a:rPr lang="en-US" sz="2400" dirty="0"/>
              <a:t>Students were excited and enjoyed the opportunity to present a new concept from the subject matter that week and present it to the group later in the week.  </a:t>
            </a:r>
          </a:p>
          <a:p>
            <a:pPr lvl="1">
              <a:buFont typeface="Calibri" panose="020F0502020204030204" pitchFamily="34" charset="0"/>
              <a:buChar char="•"/>
            </a:pPr>
            <a:r>
              <a:rPr lang="en-US" sz="2400" dirty="0"/>
              <a:t>One student said the assignment forced him to really read the material so that he could present it to the rest of the class. </a:t>
            </a:r>
          </a:p>
          <a:p>
            <a:pPr lvl="1">
              <a:buFont typeface="Calibri" panose="020F0502020204030204" pitchFamily="34" charset="0"/>
              <a:buChar char="•"/>
            </a:pPr>
            <a:r>
              <a:rPr lang="en-US" sz="2400" dirty="0"/>
              <a:t>As the material became too complicated it became obvious that students needed to have more background and time to learn the material in order to present it properly.</a:t>
            </a:r>
          </a:p>
          <a:p>
            <a:pPr lvl="1">
              <a:buFont typeface="Calibri" panose="020F0502020204030204" pitchFamily="34" charset="0"/>
              <a:buChar char="•"/>
            </a:pPr>
            <a:r>
              <a:rPr lang="en-US" sz="2400" dirty="0"/>
              <a:t>Students asked to have the weekend available to prepare a short presentation rather than just two days.</a:t>
            </a:r>
          </a:p>
          <a:p>
            <a:pPr lvl="1">
              <a:buFont typeface="Calibri" panose="020F0502020204030204" pitchFamily="34" charset="0"/>
              <a:buChar char="•"/>
            </a:pPr>
            <a:r>
              <a:rPr lang="en-US" sz="2400" dirty="0"/>
              <a:t>Students worked on presentation and communication skills and general feeling of engagement was obvious.</a:t>
            </a:r>
          </a:p>
          <a:p>
            <a:pPr marL="201168" lvl="1" indent="0">
              <a:buNone/>
            </a:pPr>
            <a:endParaRPr lang="en-US" sz="2400" dirty="0"/>
          </a:p>
          <a:p>
            <a:pPr marL="201168" lvl="1" indent="0">
              <a:buNone/>
            </a:pPr>
            <a:r>
              <a:rPr lang="en-US" sz="2400" b="1" dirty="0"/>
              <a:t>End of term research project (different type of assessment):</a:t>
            </a:r>
          </a:p>
          <a:p>
            <a:pPr lvl="1">
              <a:buClr>
                <a:srgbClr val="E48312"/>
              </a:buClr>
              <a:buFont typeface="Calibri" panose="020F0502020204030204" pitchFamily="34" charset="0"/>
              <a:buChar char="•"/>
            </a:pPr>
            <a:r>
              <a:rPr lang="en-US" sz="2400" dirty="0">
                <a:solidFill>
                  <a:srgbClr val="000000">
                    <a:lumMod val="75000"/>
                    <a:lumOff val="25000"/>
                  </a:srgbClr>
                </a:solidFill>
              </a:rPr>
              <a:t>Students enjoyed working in stages on a long-term project and they felt empowered by choosing their own topic relevant to the course content. </a:t>
            </a:r>
            <a:endParaRPr lang="en-US" sz="2400" dirty="0"/>
          </a:p>
          <a:p>
            <a:pPr marL="0" indent="0">
              <a:buNone/>
            </a:pPr>
            <a:endParaRPr lang="en-US" dirty="0"/>
          </a:p>
        </p:txBody>
      </p:sp>
    </p:spTree>
    <p:extLst>
      <p:ext uri="{BB962C8B-B14F-4D97-AF65-F5344CB8AC3E}">
        <p14:creationId xmlns:p14="http://schemas.microsoft.com/office/powerpoint/2010/main" val="2367134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Wayne Fischer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201168" lvl="1" indent="0" algn="ctr">
              <a:buNone/>
            </a:pPr>
            <a:endParaRPr lang="en-US" sz="4400" dirty="0">
              <a:solidFill>
                <a:srgbClr val="000000">
                  <a:lumMod val="75000"/>
                  <a:lumOff val="25000"/>
                </a:srgbClr>
              </a:solidFill>
            </a:endParaRPr>
          </a:p>
          <a:p>
            <a:pPr marL="201168" lvl="1" indent="0" algn="ctr">
              <a:buNone/>
            </a:pPr>
            <a:endParaRPr lang="en-US" sz="4400" dirty="0">
              <a:solidFill>
                <a:srgbClr val="000000">
                  <a:lumMod val="75000"/>
                  <a:lumOff val="25000"/>
                </a:srgbClr>
              </a:solidFill>
            </a:endParaRPr>
          </a:p>
          <a:p>
            <a:pPr marL="201168" lvl="1" indent="0" algn="ctr">
              <a:buNone/>
            </a:pPr>
            <a:r>
              <a:rPr lang="en-US" sz="4400" dirty="0">
                <a:solidFill>
                  <a:srgbClr val="000000">
                    <a:lumMod val="75000"/>
                    <a:lumOff val="25000"/>
                  </a:srgbClr>
                </a:solidFill>
              </a:rPr>
              <a:t>Questions for Wayne?</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320749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B3DEF-EE93-4A9A-A3DC-FE66ADF851F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7080480-6D79-4183-9536-87E9B457BEB5}"/>
              </a:ext>
            </a:extLst>
          </p:cNvPr>
          <p:cNvSpPr>
            <a:spLocks noGrp="1"/>
          </p:cNvSpPr>
          <p:nvPr>
            <p:ph idx="1"/>
          </p:nvPr>
        </p:nvSpPr>
        <p:spPr/>
        <p:txBody>
          <a:bodyPr>
            <a:normAutofit/>
          </a:bodyPr>
          <a:lstStyle/>
          <a:p>
            <a:r>
              <a:rPr lang="en-US" dirty="0"/>
              <a:t>Welcome and Announcements	</a:t>
            </a:r>
          </a:p>
          <a:p>
            <a:r>
              <a:rPr lang="en-US" dirty="0"/>
              <a:t>General Education / Institutional Learning Outcomes </a:t>
            </a:r>
          </a:p>
          <a:p>
            <a:pPr marL="0" indent="0">
              <a:buNone/>
            </a:pPr>
            <a:r>
              <a:rPr lang="en-US" dirty="0"/>
              <a:t>  Inclusive Teaching Strategies Project</a:t>
            </a:r>
          </a:p>
          <a:p>
            <a:pPr marL="0" indent="0">
              <a:buNone/>
            </a:pPr>
            <a:r>
              <a:rPr lang="en-US" dirty="0"/>
              <a:t>	TLA Taskforce</a:t>
            </a:r>
          </a:p>
          <a:p>
            <a:pPr marL="0" indent="0">
              <a:buNone/>
            </a:pPr>
            <a:r>
              <a:rPr lang="en-US" dirty="0"/>
              <a:t>	Summer Institute</a:t>
            </a:r>
          </a:p>
          <a:p>
            <a:r>
              <a:rPr lang="en-US" dirty="0"/>
              <a:t>In-Service Educational Training Options	</a:t>
            </a:r>
          </a:p>
          <a:p>
            <a:r>
              <a:rPr lang="en-US" dirty="0"/>
              <a:t>Accreditation Update</a:t>
            </a:r>
          </a:p>
        </p:txBody>
      </p:sp>
    </p:spTree>
    <p:extLst>
      <p:ext uri="{BB962C8B-B14F-4D97-AF65-F5344CB8AC3E}">
        <p14:creationId xmlns:p14="http://schemas.microsoft.com/office/powerpoint/2010/main" val="4262735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Training Highlights (Otilia Gaidos)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719328" y="1845734"/>
            <a:ext cx="10436352" cy="4023360"/>
          </a:xfrm>
        </p:spPr>
        <p:txBody>
          <a:bodyPr>
            <a:normAutofit/>
          </a:bodyPr>
          <a:lstStyle/>
          <a:p>
            <a:pPr marL="0" indent="0">
              <a:buNone/>
            </a:pPr>
            <a:r>
              <a:rPr lang="en-US" dirty="0">
                <a:solidFill>
                  <a:schemeClr val="tx1"/>
                </a:solidFill>
              </a:rPr>
              <a:t> </a:t>
            </a:r>
          </a:p>
          <a:p>
            <a:pPr>
              <a:buFont typeface="Wingdings" panose="05000000000000000000" pitchFamily="2" charset="2"/>
              <a:buChar char="§"/>
            </a:pPr>
            <a:r>
              <a:rPr lang="en-US" dirty="0">
                <a:solidFill>
                  <a:schemeClr val="tx1"/>
                </a:solidFill>
              </a:rPr>
              <a:t>The training reinforced my teaching and learning philosophy that has been naturally centered on an essential valuation for diverse thought, creative collaboration and an atmosphere of intellectual impartiality.  </a:t>
            </a:r>
          </a:p>
          <a:p>
            <a:pPr>
              <a:buFont typeface="Wingdings" panose="05000000000000000000" pitchFamily="2" charset="2"/>
              <a:buChar char="§"/>
            </a:pPr>
            <a:r>
              <a:rPr lang="en-US" dirty="0">
                <a:solidFill>
                  <a:schemeClr val="tx1"/>
                </a:solidFill>
              </a:rPr>
              <a:t>The training served as reaffirmation to me that inclusivity in the classroom enhances student academic performance: an instructor-student rapport focused on equity via gentle guidance, impartiality, empathy, patience and mutual respect raises Institutional Learning Outcomes. </a:t>
            </a:r>
          </a:p>
          <a:p>
            <a:pPr>
              <a:buFont typeface="Wingdings" panose="05000000000000000000" pitchFamily="2" charset="2"/>
              <a:buChar char="§"/>
            </a:pPr>
            <a:r>
              <a:rPr lang="en-US" dirty="0">
                <a:solidFill>
                  <a:schemeClr val="tx1"/>
                </a:solidFill>
              </a:rPr>
              <a:t>I’ve learned that culturally relevant pedagogy is important because it inspires resilience, it is multi-dimensional, it encourages diverse perspectives, it values experience, it supports critical thinking, and it improves outcomes. </a:t>
            </a:r>
          </a:p>
          <a:p>
            <a:pPr marL="0" indent="0">
              <a:buNone/>
            </a:pPr>
            <a:endParaRPr lang="en-US" dirty="0"/>
          </a:p>
        </p:txBody>
      </p:sp>
    </p:spTree>
    <p:extLst>
      <p:ext uri="{BB962C8B-B14F-4D97-AF65-F5344CB8AC3E}">
        <p14:creationId xmlns:p14="http://schemas.microsoft.com/office/powerpoint/2010/main" val="162740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Strategies (Otilia Gaidos)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719328" y="1845734"/>
            <a:ext cx="10436352" cy="4023360"/>
          </a:xfrm>
        </p:spPr>
        <p:txBody>
          <a:bodyPr>
            <a:normAutofit lnSpcReduction="10000"/>
          </a:bodyPr>
          <a:lstStyle/>
          <a:p>
            <a:pPr>
              <a:buFont typeface="Wingdings" panose="05000000000000000000" pitchFamily="2" charset="2"/>
              <a:buChar char="§"/>
            </a:pPr>
            <a:r>
              <a:rPr lang="en-US" dirty="0">
                <a:solidFill>
                  <a:schemeClr val="tx1"/>
                </a:solidFill>
              </a:rPr>
              <a:t> In my Ethnic Studies 102 course, I incorporated each of the four Institutional Learning Outcomes and coupled each with Inclusivity.  I will mention 2 Projects.</a:t>
            </a:r>
          </a:p>
          <a:p>
            <a:pPr>
              <a:buFont typeface="Wingdings" panose="05000000000000000000" pitchFamily="2" charset="2"/>
              <a:buChar char="§"/>
            </a:pPr>
            <a:r>
              <a:rPr lang="en-US" dirty="0">
                <a:solidFill>
                  <a:schemeClr val="tx1"/>
                </a:solidFill>
              </a:rPr>
              <a:t> Project 1</a:t>
            </a:r>
          </a:p>
          <a:p>
            <a:pPr lvl="1">
              <a:buFont typeface="Wingdings" panose="05000000000000000000" pitchFamily="2" charset="2"/>
              <a:buChar char="§"/>
            </a:pPr>
            <a:r>
              <a:rPr lang="en-US" dirty="0">
                <a:solidFill>
                  <a:schemeClr val="tx1"/>
                </a:solidFill>
              </a:rPr>
              <a:t> This  project assessed Attitudes and Values and Critical Thinking coupled with Inclusivity.  </a:t>
            </a:r>
          </a:p>
          <a:p>
            <a:pPr lvl="1">
              <a:buFont typeface="Wingdings" panose="05000000000000000000" pitchFamily="2" charset="2"/>
              <a:buChar char="§"/>
            </a:pPr>
            <a:r>
              <a:rPr lang="en-US" dirty="0">
                <a:solidFill>
                  <a:schemeClr val="tx1"/>
                </a:solidFill>
              </a:rPr>
              <a:t> I had students watch a 30 minute educational video of a respectable minority scholar in the ethnic studies field. I asked students to take good notes and form two groups. </a:t>
            </a:r>
          </a:p>
          <a:p>
            <a:pPr lvl="1">
              <a:buFont typeface="Wingdings" panose="05000000000000000000" pitchFamily="2" charset="2"/>
              <a:buChar char="§"/>
            </a:pPr>
            <a:r>
              <a:rPr lang="en-US" dirty="0">
                <a:solidFill>
                  <a:schemeClr val="tx1"/>
                </a:solidFill>
              </a:rPr>
              <a:t> Group A was asked to support one of minority scholar’s ideas while using at least five concepts learned in class. </a:t>
            </a:r>
          </a:p>
          <a:p>
            <a:pPr lvl="1">
              <a:buFont typeface="Wingdings" panose="05000000000000000000" pitchFamily="2" charset="2"/>
              <a:buChar char="§"/>
            </a:pPr>
            <a:r>
              <a:rPr lang="en-US" dirty="0">
                <a:solidFill>
                  <a:schemeClr val="tx1"/>
                </a:solidFill>
              </a:rPr>
              <a:t> Group B was asked to refute one of minority scholar’s ideas while using at least five concepts learned in class. </a:t>
            </a:r>
          </a:p>
          <a:p>
            <a:pPr lvl="1">
              <a:buFont typeface="Wingdings" panose="05000000000000000000" pitchFamily="2" charset="2"/>
              <a:buChar char="§"/>
            </a:pPr>
            <a:r>
              <a:rPr lang="en-US" dirty="0">
                <a:solidFill>
                  <a:schemeClr val="tx1"/>
                </a:solidFill>
              </a:rPr>
              <a:t> This exercise asked students to argue for ideas they may not necessarily support; and refute ideas they may actually support. The goal was to cultivate respect for difference and other people’s perspective while cementing an understanding of how attitudes and values shape people’s lives; and improving students’ critical thinking.  (Otilia Gaidos)</a:t>
            </a:r>
          </a:p>
          <a:p>
            <a:pPr marL="0" indent="0">
              <a:buNone/>
            </a:pPr>
            <a:endParaRPr lang="en-US" dirty="0"/>
          </a:p>
        </p:txBody>
      </p:sp>
    </p:spTree>
    <p:extLst>
      <p:ext uri="{BB962C8B-B14F-4D97-AF65-F5344CB8AC3E}">
        <p14:creationId xmlns:p14="http://schemas.microsoft.com/office/powerpoint/2010/main" val="3743786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Strategies (Otilia Gaidos)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719328" y="1845734"/>
            <a:ext cx="10436352" cy="4023360"/>
          </a:xfrm>
        </p:spPr>
        <p:txBody>
          <a:bodyPr>
            <a:normAutofit/>
          </a:bodyPr>
          <a:lstStyle/>
          <a:p>
            <a:pPr>
              <a:buFont typeface="Wingdings" panose="05000000000000000000" pitchFamily="2" charset="2"/>
              <a:buChar char="§"/>
            </a:pPr>
            <a:r>
              <a:rPr lang="en-US" dirty="0">
                <a:solidFill>
                  <a:schemeClr val="tx1"/>
                </a:solidFill>
              </a:rPr>
              <a:t> Project 2</a:t>
            </a:r>
          </a:p>
          <a:p>
            <a:pPr lvl="1">
              <a:buFont typeface="Wingdings" panose="05000000000000000000" pitchFamily="2" charset="2"/>
              <a:buChar char="§"/>
            </a:pPr>
            <a:r>
              <a:rPr lang="en-US" dirty="0">
                <a:solidFill>
                  <a:schemeClr val="tx1"/>
                </a:solidFill>
              </a:rPr>
              <a:t>This project assessed Inclusivity-embedded Quantitative Reasoning, Critical Thinking and Communication. </a:t>
            </a:r>
          </a:p>
          <a:p>
            <a:pPr lvl="1">
              <a:buFont typeface="Wingdings" panose="05000000000000000000" pitchFamily="2" charset="2"/>
              <a:buChar char="§"/>
            </a:pPr>
            <a:r>
              <a:rPr lang="en-US" dirty="0">
                <a:solidFill>
                  <a:schemeClr val="tx1"/>
                </a:solidFill>
              </a:rPr>
              <a:t> I asked students to use the thinking lens of a social justice activist they have already researched as part of their compare/contrast paper and give an informal presentation offering feedback on the graph of their classmate’s compare/contrast paper. </a:t>
            </a:r>
          </a:p>
          <a:p>
            <a:pPr lvl="1">
              <a:buFont typeface="Wingdings" panose="05000000000000000000" pitchFamily="2" charset="2"/>
              <a:buChar char="§"/>
            </a:pPr>
            <a:r>
              <a:rPr lang="en-US" dirty="0">
                <a:solidFill>
                  <a:schemeClr val="tx1"/>
                </a:solidFill>
              </a:rPr>
              <a:t> While intellectually sophisticated, this project invited a relaxed method of student participation – the informal aspect of the presentation made students feel comfortable, it took the pressure of being correct/incorrect out of their thinking lens. When in their comfort level, students stretched their intellectual abilities to greater heights. (Otilia Gaidos)</a:t>
            </a:r>
          </a:p>
          <a:p>
            <a:pPr marL="0" indent="0">
              <a:buNone/>
            </a:pPr>
            <a:endParaRPr lang="en-US" dirty="0"/>
          </a:p>
        </p:txBody>
      </p:sp>
    </p:spTree>
    <p:extLst>
      <p:ext uri="{BB962C8B-B14F-4D97-AF65-F5344CB8AC3E}">
        <p14:creationId xmlns:p14="http://schemas.microsoft.com/office/powerpoint/2010/main" val="3118572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Observations (Otilia Gaidos) </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719328" y="1845734"/>
            <a:ext cx="10436352" cy="4023360"/>
          </a:xfrm>
        </p:spPr>
        <p:txBody>
          <a:bodyPr>
            <a:normAutofit fontScale="92500"/>
          </a:bodyPr>
          <a:lstStyle/>
          <a:p>
            <a:pPr>
              <a:buFont typeface="Wingdings" panose="05000000000000000000" pitchFamily="2" charset="2"/>
              <a:buChar char="§"/>
            </a:pPr>
            <a:r>
              <a:rPr lang="en-US" dirty="0">
                <a:solidFill>
                  <a:schemeClr val="tx1"/>
                </a:solidFill>
              </a:rPr>
              <a:t> Students were taken by surprise and welcomed these out of the box, inclusivity focused activities. </a:t>
            </a:r>
          </a:p>
          <a:p>
            <a:pPr>
              <a:buFont typeface="Wingdings" panose="05000000000000000000" pitchFamily="2" charset="2"/>
              <a:buChar char="§"/>
            </a:pPr>
            <a:r>
              <a:rPr lang="en-US" dirty="0">
                <a:solidFill>
                  <a:schemeClr val="tx1"/>
                </a:solidFill>
              </a:rPr>
              <a:t> The activities made students feel more involved and respected.  It also gave students a gentle push to do more, to ask and expect more of themselves, to offer more intellectual strength in their learning process. </a:t>
            </a:r>
          </a:p>
          <a:p>
            <a:pPr>
              <a:buFont typeface="Wingdings" panose="05000000000000000000" pitchFamily="2" charset="2"/>
              <a:buChar char="§"/>
            </a:pPr>
            <a:r>
              <a:rPr lang="en-US" dirty="0">
                <a:solidFill>
                  <a:schemeClr val="tx1"/>
                </a:solidFill>
              </a:rPr>
              <a:t> They were asked by me to go beyond what they’ve accustomed to. That was refreshing to most and it provided a tool on my part to partially erase the apathy many of them display vis-à-vis current socio-political events in the world.  </a:t>
            </a:r>
          </a:p>
          <a:p>
            <a:pPr>
              <a:buFont typeface="Wingdings" panose="05000000000000000000" pitchFamily="2" charset="2"/>
              <a:buChar char="§"/>
            </a:pPr>
            <a:r>
              <a:rPr lang="en-US" dirty="0">
                <a:solidFill>
                  <a:schemeClr val="tx1"/>
                </a:solidFill>
              </a:rPr>
              <a:t> Some students did not come to class every day and they missed out on these enriching educational additions.  That saddened me.  </a:t>
            </a:r>
          </a:p>
          <a:p>
            <a:pPr>
              <a:buFont typeface="Wingdings" panose="05000000000000000000" pitchFamily="2" charset="2"/>
              <a:buChar char="§"/>
            </a:pPr>
            <a:r>
              <a:rPr lang="en-US" dirty="0">
                <a:solidFill>
                  <a:schemeClr val="tx1"/>
                </a:solidFill>
              </a:rPr>
              <a:t> So, my task next term is to work harder in convincing some of these students to come to class regularly so that they can participate in alternative active learning assignments that assess Inclusivity-embedded Institutional Learning Outcomes.  One way for me to execute above task is by coming up with activities that empower students even more and in that process enhance their intellectual curiosity.  (Otilia Gaidos)</a:t>
            </a:r>
          </a:p>
          <a:p>
            <a:pPr marL="0" indent="0">
              <a:buNone/>
            </a:pPr>
            <a:endParaRPr lang="en-US" dirty="0"/>
          </a:p>
        </p:txBody>
      </p:sp>
    </p:spTree>
    <p:extLst>
      <p:ext uri="{BB962C8B-B14F-4D97-AF65-F5344CB8AC3E}">
        <p14:creationId xmlns:p14="http://schemas.microsoft.com/office/powerpoint/2010/main" val="1219462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Otilia Gaidos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201168" lvl="1" indent="0" algn="ctr">
              <a:buNone/>
            </a:pPr>
            <a:endParaRPr lang="en-US" sz="4400" dirty="0">
              <a:solidFill>
                <a:srgbClr val="000000">
                  <a:lumMod val="75000"/>
                  <a:lumOff val="25000"/>
                </a:srgbClr>
              </a:solidFill>
            </a:endParaRPr>
          </a:p>
          <a:p>
            <a:pPr marL="201168" lvl="1" indent="0" algn="ctr">
              <a:buNone/>
            </a:pPr>
            <a:endParaRPr lang="en-US" sz="4400" dirty="0">
              <a:solidFill>
                <a:srgbClr val="000000">
                  <a:lumMod val="75000"/>
                  <a:lumOff val="25000"/>
                </a:srgbClr>
              </a:solidFill>
            </a:endParaRPr>
          </a:p>
          <a:p>
            <a:pPr marL="201168" lvl="1" indent="0" algn="ctr">
              <a:buNone/>
            </a:pPr>
            <a:r>
              <a:rPr lang="en-US" sz="4400" dirty="0">
                <a:solidFill>
                  <a:srgbClr val="000000">
                    <a:lumMod val="75000"/>
                    <a:lumOff val="25000"/>
                  </a:srgbClr>
                </a:solidFill>
              </a:rPr>
              <a:t>Questions for Otilia?</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3553493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Feedback from Other Instructors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fontScale="92500" lnSpcReduction="10000"/>
          </a:bodyPr>
          <a:lstStyle/>
          <a:p>
            <a:pPr marL="0" indent="0">
              <a:buNone/>
            </a:pPr>
            <a:r>
              <a:rPr lang="en-US" dirty="0">
                <a:solidFill>
                  <a:schemeClr val="tx1"/>
                </a:solidFill>
              </a:rPr>
              <a:t>Jayne Forwood implemented Inclusive Teaching Strategies in her HDEV 112 course in the Winter</a:t>
            </a:r>
          </a:p>
          <a:p>
            <a:pPr marL="0" indent="0">
              <a:buNone/>
            </a:pPr>
            <a:r>
              <a:rPr lang="en-US" dirty="0">
                <a:solidFill>
                  <a:schemeClr val="tx1"/>
                </a:solidFill>
              </a:rPr>
              <a:t>Jayne Forwood assessed Inclusivity-embedded Communication skills.  Jayne added a journal assignment. The aim of the journal was to allow students who were shy and/or with different learning styles to speak their minds and ask questions via journaling.  This assignment enhanced students’ written communication skills.  The focus was particularly on those students who don’t always have a voice because they might feel uncomfortable in big crowds or formal classroom settings. </a:t>
            </a:r>
          </a:p>
          <a:p>
            <a:pPr marL="0" indent="0">
              <a:buNone/>
            </a:pPr>
            <a:r>
              <a:rPr lang="en-US" dirty="0">
                <a:solidFill>
                  <a:schemeClr val="tx1"/>
                </a:solidFill>
              </a:rPr>
              <a:t>Jayne states:</a:t>
            </a:r>
          </a:p>
          <a:p>
            <a:pPr lvl="0"/>
            <a:r>
              <a:rPr lang="en-US" dirty="0"/>
              <a:t>“I think the journal and questions have been productive for the students. Those who are afraid to ask questions in class have a way of asking in a private way. I am hoping that the outcome by the end of winter quarter is that the students are familiar with TVCC and college in general. I hope that they will be stronger students and encouraged to ask questions … Yes, I think this will help in the long run. It has been a good learning experience for me.”</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34432582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Feedback from Other Instructors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r>
              <a:rPr lang="en-US" dirty="0"/>
              <a:t>Michael Fisher added Inclusivity in the Critical Thinking and Quantitative Reasoning rubrics in his Winter course CHEM 104.  </a:t>
            </a:r>
          </a:p>
          <a:p>
            <a:r>
              <a:rPr lang="en-US" dirty="0"/>
              <a:t>Michael added Exit Tickets for the critical thinking component.  Michael also added a student presentation on women and/or people of color in Chemistry, which covered the Quantitative Reasoning component. </a:t>
            </a:r>
          </a:p>
          <a:p>
            <a:r>
              <a:rPr lang="en-US" dirty="0"/>
              <a:t>Michael states:</a:t>
            </a:r>
          </a:p>
          <a:p>
            <a:r>
              <a:rPr lang="en-US" dirty="0"/>
              <a:t>“[the Exit Ticket assignment] helped class transition from one answer given by a strong student to an answer given by all students…” </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1431310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ITS – Feedback from Other Instructors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lvl="0"/>
            <a:r>
              <a:rPr lang="en-US" dirty="0"/>
              <a:t>Dr. Renae Weber about Inclusive Teaching Strategies:</a:t>
            </a:r>
          </a:p>
          <a:p>
            <a:r>
              <a:rPr lang="en-US" dirty="0"/>
              <a:t>“I learned about making more space in the syllabus to allow for electronic readers to be able to access the material more easily. This term I made sure that my syllabus were easier to access, by adding space and trying some of the ideas presented in class.”</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36022124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Next Steps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lstStyle/>
          <a:p>
            <a:endParaRPr lang="en-US" dirty="0"/>
          </a:p>
          <a:p>
            <a:endParaRPr lang="en-US" dirty="0"/>
          </a:p>
          <a:p>
            <a:endParaRPr lang="en-US" dirty="0"/>
          </a:p>
          <a:p>
            <a:r>
              <a:rPr lang="en-US" dirty="0"/>
              <a:t>Open Discussion from Faculty – suggestions for Fall ??</a:t>
            </a:r>
          </a:p>
          <a:p>
            <a:pPr marL="0" indent="0">
              <a:buNone/>
            </a:pPr>
            <a:endParaRPr lang="en-US" dirty="0"/>
          </a:p>
          <a:p>
            <a:endParaRPr lang="en-US" dirty="0"/>
          </a:p>
        </p:txBody>
      </p:sp>
    </p:spTree>
    <p:extLst>
      <p:ext uri="{BB962C8B-B14F-4D97-AF65-F5344CB8AC3E}">
        <p14:creationId xmlns:p14="http://schemas.microsoft.com/office/powerpoint/2010/main" val="4265725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 Next Steps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lstStyle/>
          <a:p>
            <a:pPr marL="0" indent="0">
              <a:buNone/>
            </a:pPr>
            <a:endParaRPr lang="en-US" dirty="0"/>
          </a:p>
          <a:p>
            <a:r>
              <a:rPr lang="en-US" dirty="0"/>
              <a:t>FREE Resource for TVCC Faculty &amp; Adjuncts</a:t>
            </a:r>
            <a:br>
              <a:rPr lang="en-US" dirty="0"/>
            </a:br>
            <a:r>
              <a:rPr lang="en-US" dirty="0"/>
              <a:t>Association of College and University Educators (ACUE)</a:t>
            </a:r>
            <a:br>
              <a:rPr lang="en-US" dirty="0"/>
            </a:br>
            <a:r>
              <a:rPr lang="en-US" dirty="0">
                <a:hlinkClick r:id="rId2"/>
              </a:rPr>
              <a:t>Inclusive Teaching Practices Toolkit</a:t>
            </a:r>
            <a:endParaRPr lang="en-US" dirty="0"/>
          </a:p>
          <a:p>
            <a:endParaRPr lang="en-US" dirty="0"/>
          </a:p>
          <a:p>
            <a:r>
              <a:rPr lang="en-US" dirty="0"/>
              <a:t>Teaching, Learning, and Assessment Task Force</a:t>
            </a:r>
          </a:p>
          <a:p>
            <a:r>
              <a:rPr lang="en-US" dirty="0"/>
              <a:t>Summer Training on Assessment</a:t>
            </a:r>
          </a:p>
          <a:p>
            <a:endParaRPr lang="en-US" dirty="0"/>
          </a:p>
        </p:txBody>
      </p:sp>
    </p:spTree>
    <p:extLst>
      <p:ext uri="{BB962C8B-B14F-4D97-AF65-F5344CB8AC3E}">
        <p14:creationId xmlns:p14="http://schemas.microsoft.com/office/powerpoint/2010/main" val="46685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96B7292-12AE-408D-9304-BC9FF9CEB390}"/>
              </a:ext>
            </a:extLst>
          </p:cNvPr>
          <p:cNvPicPr>
            <a:picLocks noGrp="1" noChangeAspect="1"/>
          </p:cNvPicPr>
          <p:nvPr>
            <p:ph idx="1"/>
          </p:nvPr>
        </p:nvPicPr>
        <p:blipFill>
          <a:blip r:embed="rId2"/>
          <a:stretch>
            <a:fillRect/>
          </a:stretch>
        </p:blipFill>
        <p:spPr>
          <a:xfrm>
            <a:off x="1864813" y="1788318"/>
            <a:ext cx="7352339" cy="4552580"/>
          </a:xfrm>
          <a:prstGeom prst="rect">
            <a:avLst/>
          </a:prstGeom>
        </p:spPr>
      </p:pic>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General Education Assessments - Update</a:t>
            </a:r>
          </a:p>
        </p:txBody>
      </p:sp>
    </p:spTree>
    <p:extLst>
      <p:ext uri="{BB962C8B-B14F-4D97-AF65-F5344CB8AC3E}">
        <p14:creationId xmlns:p14="http://schemas.microsoft.com/office/powerpoint/2010/main" val="10776956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F1F08-A042-40F9-A7A3-8F3CDD8D24FB}"/>
              </a:ext>
            </a:extLst>
          </p:cNvPr>
          <p:cNvSpPr>
            <a:spLocks noGrp="1"/>
          </p:cNvSpPr>
          <p:nvPr>
            <p:ph type="title"/>
          </p:nvPr>
        </p:nvSpPr>
        <p:spPr/>
        <p:txBody>
          <a:bodyPr/>
          <a:lstStyle/>
          <a:p>
            <a:r>
              <a:rPr lang="en-US" dirty="0"/>
              <a:t>Teaching, Learning, &amp; Assessment Task Force</a:t>
            </a:r>
          </a:p>
        </p:txBody>
      </p:sp>
      <p:sp>
        <p:nvSpPr>
          <p:cNvPr id="3" name="Content Placeholder 2">
            <a:extLst>
              <a:ext uri="{FF2B5EF4-FFF2-40B4-BE49-F238E27FC236}">
                <a16:creationId xmlns:a16="http://schemas.microsoft.com/office/drawing/2014/main" id="{3A29670F-F47A-4F32-91C9-4B4BC4947469}"/>
              </a:ext>
            </a:extLst>
          </p:cNvPr>
          <p:cNvSpPr>
            <a:spLocks noGrp="1"/>
          </p:cNvSpPr>
          <p:nvPr>
            <p:ph idx="1"/>
          </p:nvPr>
        </p:nvSpPr>
        <p:spPr/>
        <p:txBody>
          <a:bodyPr>
            <a:normAutofit/>
          </a:bodyPr>
          <a:lstStyle/>
          <a:p>
            <a:r>
              <a:rPr lang="en-US" dirty="0"/>
              <a:t>Objective – Targeted Faculty Professional Development to Advance a Culture of Assessment</a:t>
            </a:r>
          </a:p>
          <a:p>
            <a:r>
              <a:rPr lang="en-US" dirty="0"/>
              <a:t>Beginning AY 2021-22</a:t>
            </a:r>
          </a:p>
          <a:p>
            <a:r>
              <a:rPr lang="en-US" dirty="0"/>
              <a:t>Pay Structure</a:t>
            </a:r>
          </a:p>
          <a:p>
            <a:pPr lvl="1"/>
            <a:r>
              <a:rPr lang="en-US" dirty="0"/>
              <a:t>1 Faculty Lead - 3 Credit Load each term (Fall, Winter, Spring)</a:t>
            </a:r>
          </a:p>
          <a:p>
            <a:pPr marL="914400" lvl="2" indent="0">
              <a:buNone/>
            </a:pPr>
            <a:r>
              <a:rPr lang="en-US" dirty="0"/>
              <a:t>	approx. 3 hours/week</a:t>
            </a:r>
          </a:p>
          <a:p>
            <a:pPr lvl="1"/>
            <a:r>
              <a:rPr lang="en-US" dirty="0"/>
              <a:t>3 Faculty Analysts – 1 Credit Load each term (Fall, Winter, Spring)</a:t>
            </a:r>
          </a:p>
          <a:p>
            <a:pPr marL="914400" lvl="2" indent="0">
              <a:buNone/>
            </a:pPr>
            <a:r>
              <a:rPr lang="en-US" dirty="0"/>
              <a:t>	approx. 1 hour/week</a:t>
            </a:r>
          </a:p>
          <a:p>
            <a:pPr lvl="1"/>
            <a:r>
              <a:rPr lang="en-US" dirty="0"/>
              <a:t>1 Adjunct Analyst – 1 Credit Load each term (Fall, Winter, Spring)</a:t>
            </a:r>
          </a:p>
          <a:p>
            <a:pPr marL="914400" lvl="2" indent="0">
              <a:buNone/>
            </a:pPr>
            <a:r>
              <a:rPr lang="en-US" dirty="0"/>
              <a:t> 	approx. 1 hour/week</a:t>
            </a:r>
          </a:p>
          <a:p>
            <a:pPr marL="457200" lvl="1" indent="0">
              <a:buNone/>
            </a:pPr>
            <a:endParaRPr lang="en-US" dirty="0"/>
          </a:p>
        </p:txBody>
      </p:sp>
    </p:spTree>
    <p:extLst>
      <p:ext uri="{BB962C8B-B14F-4D97-AF65-F5344CB8AC3E}">
        <p14:creationId xmlns:p14="http://schemas.microsoft.com/office/powerpoint/2010/main" val="75139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F1F08-A042-40F9-A7A3-8F3CDD8D24FB}"/>
              </a:ext>
            </a:extLst>
          </p:cNvPr>
          <p:cNvSpPr>
            <a:spLocks noGrp="1"/>
          </p:cNvSpPr>
          <p:nvPr>
            <p:ph type="title"/>
          </p:nvPr>
        </p:nvSpPr>
        <p:spPr/>
        <p:txBody>
          <a:bodyPr/>
          <a:lstStyle/>
          <a:p>
            <a:r>
              <a:rPr lang="en-US" dirty="0"/>
              <a:t>Teaching, Learning, &amp; Assessment Task Force</a:t>
            </a:r>
          </a:p>
        </p:txBody>
      </p:sp>
      <p:sp>
        <p:nvSpPr>
          <p:cNvPr id="3" name="Content Placeholder 2">
            <a:extLst>
              <a:ext uri="{FF2B5EF4-FFF2-40B4-BE49-F238E27FC236}">
                <a16:creationId xmlns:a16="http://schemas.microsoft.com/office/drawing/2014/main" id="{3A29670F-F47A-4F32-91C9-4B4BC4947469}"/>
              </a:ext>
            </a:extLst>
          </p:cNvPr>
          <p:cNvSpPr>
            <a:spLocks noGrp="1"/>
          </p:cNvSpPr>
          <p:nvPr>
            <p:ph idx="1"/>
          </p:nvPr>
        </p:nvSpPr>
        <p:spPr/>
        <p:txBody>
          <a:bodyPr>
            <a:normAutofit/>
          </a:bodyPr>
          <a:lstStyle/>
          <a:p>
            <a:r>
              <a:rPr lang="en-US" dirty="0"/>
              <a:t>Expectations</a:t>
            </a:r>
          </a:p>
          <a:p>
            <a:pPr lvl="1"/>
            <a:r>
              <a:rPr lang="en-US" dirty="0"/>
              <a:t>Faculty Lead </a:t>
            </a:r>
          </a:p>
          <a:p>
            <a:pPr lvl="2"/>
            <a:r>
              <a:rPr lang="en-US" dirty="0"/>
              <a:t>Meets bi-weekly to Collaborate with Director of IE &amp; P</a:t>
            </a:r>
          </a:p>
          <a:p>
            <a:pPr lvl="2"/>
            <a:r>
              <a:rPr lang="en-US" dirty="0"/>
              <a:t>Develops Analysis &amp; Communication of </a:t>
            </a:r>
          </a:p>
          <a:p>
            <a:pPr lvl="3"/>
            <a:r>
              <a:rPr lang="en-US" dirty="0"/>
              <a:t>Emphasis &amp; Program Assessments</a:t>
            </a:r>
          </a:p>
          <a:p>
            <a:pPr lvl="3"/>
            <a:r>
              <a:rPr lang="en-US" dirty="0"/>
              <a:t>Institutional Outcomes </a:t>
            </a:r>
          </a:p>
          <a:p>
            <a:pPr lvl="3"/>
            <a:r>
              <a:rPr lang="en-US" dirty="0"/>
              <a:t>Mission Fulfillment</a:t>
            </a:r>
          </a:p>
          <a:p>
            <a:pPr marL="1371600" lvl="3" indent="0">
              <a:buNone/>
            </a:pPr>
            <a:endParaRPr lang="en-US" dirty="0"/>
          </a:p>
          <a:p>
            <a:pPr marL="914400" lvl="2" indent="0">
              <a:buNone/>
            </a:pPr>
            <a:r>
              <a:rPr lang="en-US" dirty="0"/>
              <a:t>Communication of Above Analysis</a:t>
            </a:r>
          </a:p>
          <a:p>
            <a:pPr lvl="3"/>
            <a:r>
              <a:rPr lang="en-US" dirty="0"/>
              <a:t>Report to Administrative Team Monthly</a:t>
            </a:r>
          </a:p>
          <a:p>
            <a:pPr lvl="3"/>
            <a:r>
              <a:rPr lang="en-US" dirty="0"/>
              <a:t>Report to IE Committee</a:t>
            </a:r>
          </a:p>
          <a:p>
            <a:pPr lvl="3"/>
            <a:r>
              <a:rPr lang="en-US" dirty="0"/>
              <a:t>Report to Academic Leadership Team</a:t>
            </a:r>
          </a:p>
        </p:txBody>
      </p:sp>
    </p:spTree>
    <p:extLst>
      <p:ext uri="{BB962C8B-B14F-4D97-AF65-F5344CB8AC3E}">
        <p14:creationId xmlns:p14="http://schemas.microsoft.com/office/powerpoint/2010/main" val="912628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F1F08-A042-40F9-A7A3-8F3CDD8D24FB}"/>
              </a:ext>
            </a:extLst>
          </p:cNvPr>
          <p:cNvSpPr>
            <a:spLocks noGrp="1"/>
          </p:cNvSpPr>
          <p:nvPr>
            <p:ph type="title"/>
          </p:nvPr>
        </p:nvSpPr>
        <p:spPr/>
        <p:txBody>
          <a:bodyPr/>
          <a:lstStyle/>
          <a:p>
            <a:r>
              <a:rPr lang="en-US" dirty="0"/>
              <a:t>Teaching, Learning, &amp; Assessment Task Force</a:t>
            </a:r>
          </a:p>
        </p:txBody>
      </p:sp>
      <p:sp>
        <p:nvSpPr>
          <p:cNvPr id="3" name="Content Placeholder 2">
            <a:extLst>
              <a:ext uri="{FF2B5EF4-FFF2-40B4-BE49-F238E27FC236}">
                <a16:creationId xmlns:a16="http://schemas.microsoft.com/office/drawing/2014/main" id="{3A29670F-F47A-4F32-91C9-4B4BC4947469}"/>
              </a:ext>
            </a:extLst>
          </p:cNvPr>
          <p:cNvSpPr>
            <a:spLocks noGrp="1"/>
          </p:cNvSpPr>
          <p:nvPr>
            <p:ph idx="1"/>
          </p:nvPr>
        </p:nvSpPr>
        <p:spPr/>
        <p:txBody>
          <a:bodyPr/>
          <a:lstStyle/>
          <a:p>
            <a:r>
              <a:rPr lang="en-US" dirty="0"/>
              <a:t>Expectations</a:t>
            </a:r>
          </a:p>
          <a:p>
            <a:pPr lvl="1"/>
            <a:r>
              <a:rPr lang="en-US" dirty="0"/>
              <a:t>Faculty &amp; Adjunct Analysts</a:t>
            </a:r>
          </a:p>
          <a:p>
            <a:pPr lvl="2"/>
            <a:r>
              <a:rPr lang="en-US" dirty="0"/>
              <a:t>Meets monthly to Collaborate with Faculty Lead and Director of IE &amp; P</a:t>
            </a:r>
          </a:p>
          <a:p>
            <a:pPr lvl="2"/>
            <a:r>
              <a:rPr lang="en-US" dirty="0"/>
              <a:t>Assist with the Analysis &amp; Communication of </a:t>
            </a:r>
          </a:p>
          <a:p>
            <a:pPr lvl="3"/>
            <a:r>
              <a:rPr lang="en-US" dirty="0"/>
              <a:t>Emphasis &amp; Program Assessments</a:t>
            </a:r>
          </a:p>
          <a:p>
            <a:pPr lvl="3"/>
            <a:r>
              <a:rPr lang="en-US" dirty="0"/>
              <a:t>Institutional Outcomes </a:t>
            </a:r>
          </a:p>
          <a:p>
            <a:pPr lvl="3"/>
            <a:r>
              <a:rPr lang="en-US" dirty="0"/>
              <a:t>Mission Fulfillment</a:t>
            </a:r>
          </a:p>
          <a:p>
            <a:pPr marL="1371600" lvl="3" indent="0">
              <a:buNone/>
            </a:pPr>
            <a:endParaRPr lang="en-US" dirty="0"/>
          </a:p>
        </p:txBody>
      </p:sp>
    </p:spTree>
    <p:extLst>
      <p:ext uri="{BB962C8B-B14F-4D97-AF65-F5344CB8AC3E}">
        <p14:creationId xmlns:p14="http://schemas.microsoft.com/office/powerpoint/2010/main" val="27447375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F1F08-A042-40F9-A7A3-8F3CDD8D24FB}"/>
              </a:ext>
            </a:extLst>
          </p:cNvPr>
          <p:cNvSpPr>
            <a:spLocks noGrp="1"/>
          </p:cNvSpPr>
          <p:nvPr>
            <p:ph type="title"/>
          </p:nvPr>
        </p:nvSpPr>
        <p:spPr/>
        <p:txBody>
          <a:bodyPr/>
          <a:lstStyle/>
          <a:p>
            <a:r>
              <a:rPr lang="en-US" dirty="0"/>
              <a:t>Teaching, Learning, &amp; Assessment Task Force</a:t>
            </a:r>
          </a:p>
        </p:txBody>
      </p:sp>
      <p:sp>
        <p:nvSpPr>
          <p:cNvPr id="4" name="Content Placeholder 2">
            <a:extLst>
              <a:ext uri="{FF2B5EF4-FFF2-40B4-BE49-F238E27FC236}">
                <a16:creationId xmlns:a16="http://schemas.microsoft.com/office/drawing/2014/main" id="{10AAB5DD-3AA8-48FA-BED6-381C94C4EC1D}"/>
              </a:ext>
            </a:extLst>
          </p:cNvPr>
          <p:cNvSpPr txBox="1">
            <a:spLocks/>
          </p:cNvSpPr>
          <p:nvPr/>
        </p:nvSpPr>
        <p:spPr>
          <a:xfrm>
            <a:off x="1249680" y="19981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buFont typeface="Calibri" pitchFamily="34" charset="0"/>
              <a:buNone/>
            </a:pPr>
            <a:endParaRPr lang="en-US" sz="4400" dirty="0">
              <a:solidFill>
                <a:srgbClr val="000000">
                  <a:lumMod val="75000"/>
                  <a:lumOff val="25000"/>
                </a:srgbClr>
              </a:solidFill>
            </a:endParaRPr>
          </a:p>
          <a:p>
            <a:pPr marL="201168" lvl="1" indent="0" algn="ctr">
              <a:buFont typeface="Calibri" pitchFamily="34" charset="0"/>
              <a:buNone/>
            </a:pPr>
            <a:endParaRPr lang="en-US" sz="4400" dirty="0">
              <a:solidFill>
                <a:srgbClr val="000000">
                  <a:lumMod val="75000"/>
                  <a:lumOff val="25000"/>
                </a:srgbClr>
              </a:solidFill>
            </a:endParaRPr>
          </a:p>
          <a:p>
            <a:pPr marL="201168" lvl="1" indent="0" algn="ctr">
              <a:buFont typeface="Calibri" pitchFamily="34" charset="0"/>
              <a:buNone/>
            </a:pPr>
            <a:r>
              <a:rPr lang="en-US" sz="4400" dirty="0">
                <a:solidFill>
                  <a:srgbClr val="000000">
                    <a:lumMod val="75000"/>
                    <a:lumOff val="25000"/>
                  </a:srgbClr>
                </a:solidFill>
              </a:rPr>
              <a:t>Questions?</a:t>
            </a:r>
          </a:p>
          <a:p>
            <a:pPr marL="201168" lvl="1" indent="0">
              <a:buFont typeface="Calibri" pitchFamily="34" charset="0"/>
              <a:buNone/>
            </a:pPr>
            <a:r>
              <a:rPr lang="en-US" sz="2400" dirty="0">
                <a:solidFill>
                  <a:srgbClr val="000000">
                    <a:lumMod val="75000"/>
                    <a:lumOff val="25000"/>
                  </a:srgbClr>
                </a:solidFill>
              </a:rPr>
              <a:t> </a:t>
            </a:r>
            <a:endParaRPr lang="en-US" sz="2400" dirty="0"/>
          </a:p>
          <a:p>
            <a:pPr marL="0" indent="0">
              <a:buFont typeface="Calibri" panose="020F0502020204030204" pitchFamily="34" charset="0"/>
              <a:buNone/>
            </a:pPr>
            <a:endParaRPr lang="en-US" dirty="0"/>
          </a:p>
        </p:txBody>
      </p:sp>
    </p:spTree>
    <p:extLst>
      <p:ext uri="{BB962C8B-B14F-4D97-AF65-F5344CB8AC3E}">
        <p14:creationId xmlns:p14="http://schemas.microsoft.com/office/powerpoint/2010/main" val="21208487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In-Service Educational Training Options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1097280" y="1845734"/>
            <a:ext cx="9917465" cy="4023360"/>
          </a:xfrm>
        </p:spPr>
        <p:txBody>
          <a:bodyPr/>
          <a:lstStyle/>
          <a:p>
            <a:r>
              <a:rPr lang="en-US" dirty="0"/>
              <a:t>I would like to use some time during In-Service to expanding training to all.</a:t>
            </a:r>
          </a:p>
          <a:p>
            <a:r>
              <a:rPr lang="en-US" dirty="0"/>
              <a:t>After the Summer Institute we will have a discussion about what might be needed for all Faculty that we can share at In-Service</a:t>
            </a:r>
          </a:p>
          <a:p>
            <a:endParaRPr lang="en-US" dirty="0"/>
          </a:p>
        </p:txBody>
      </p:sp>
    </p:spTree>
    <p:extLst>
      <p:ext uri="{BB962C8B-B14F-4D97-AF65-F5344CB8AC3E}">
        <p14:creationId xmlns:p14="http://schemas.microsoft.com/office/powerpoint/2010/main" val="28535417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In-Service Educational Training Options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201168" lvl="1" indent="0" algn="ctr">
              <a:buNone/>
            </a:pPr>
            <a:endParaRPr lang="en-US" sz="4400" dirty="0">
              <a:solidFill>
                <a:srgbClr val="000000">
                  <a:lumMod val="75000"/>
                  <a:lumOff val="25000"/>
                </a:srgbClr>
              </a:solidFill>
            </a:endParaRPr>
          </a:p>
          <a:p>
            <a:pPr marL="201168" lvl="1" indent="0" algn="ctr">
              <a:buNone/>
            </a:pPr>
            <a:endParaRPr lang="en-US" sz="4400" dirty="0">
              <a:solidFill>
                <a:srgbClr val="000000">
                  <a:lumMod val="75000"/>
                  <a:lumOff val="25000"/>
                </a:srgbClr>
              </a:solidFill>
            </a:endParaRPr>
          </a:p>
          <a:p>
            <a:pPr marL="201168" lvl="1" indent="0" algn="ctr">
              <a:buNone/>
            </a:pPr>
            <a:r>
              <a:rPr lang="en-US" sz="4400" dirty="0">
                <a:solidFill>
                  <a:srgbClr val="000000">
                    <a:lumMod val="75000"/>
                    <a:lumOff val="25000"/>
                  </a:srgbClr>
                </a:solidFill>
              </a:rPr>
              <a:t>Questions?</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15774647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0" indent="0">
              <a:buNone/>
            </a:pPr>
            <a:r>
              <a:rPr lang="en-US" dirty="0"/>
              <a:t>Northwest Commission on Colleges and Universities (NWCCU) Mid-Cycle Self-Evaluation Report and Visit of Fall 2021</a:t>
            </a:r>
          </a:p>
          <a:p>
            <a:pPr marL="0" indent="0">
              <a:buNone/>
            </a:pPr>
            <a:r>
              <a:rPr lang="en-US" dirty="0"/>
              <a:t>Visit Details</a:t>
            </a:r>
          </a:p>
          <a:p>
            <a:pPr lvl="1">
              <a:buFont typeface="Courier New" panose="02070309020205020404" pitchFamily="49" charset="0"/>
              <a:buChar char="o"/>
            </a:pPr>
            <a:r>
              <a:rPr lang="en-US" dirty="0"/>
              <a:t>October 21-22,2021</a:t>
            </a:r>
          </a:p>
          <a:p>
            <a:pPr lvl="1">
              <a:buFont typeface="Courier New" panose="02070309020205020404" pitchFamily="49" charset="0"/>
              <a:buChar char="o"/>
            </a:pPr>
            <a:r>
              <a:rPr lang="en-US" dirty="0"/>
              <a:t>Virtual visit</a:t>
            </a:r>
          </a:p>
          <a:p>
            <a:pPr lvl="1">
              <a:buFont typeface="Courier New" panose="02070309020205020404" pitchFamily="49" charset="0"/>
              <a:buChar char="o"/>
            </a:pPr>
            <a:r>
              <a:rPr lang="en-US" dirty="0"/>
              <a:t>Two-person committee</a:t>
            </a:r>
          </a:p>
          <a:p>
            <a:pPr marL="0" indent="0">
              <a:buNone/>
            </a:pPr>
            <a:r>
              <a:rPr lang="en-US" dirty="0"/>
              <a:t>Mid-Cycle Self-Evaluation Report </a:t>
            </a:r>
          </a:p>
          <a:p>
            <a:pPr lvl="1">
              <a:buFont typeface="Courier New" panose="02070309020205020404" pitchFamily="49" charset="0"/>
              <a:buChar char="o"/>
            </a:pPr>
            <a:r>
              <a:rPr lang="en-US" dirty="0"/>
              <a:t>Due September 1</a:t>
            </a:r>
          </a:p>
        </p:txBody>
      </p:sp>
    </p:spTree>
    <p:extLst>
      <p:ext uri="{BB962C8B-B14F-4D97-AF65-F5344CB8AC3E}">
        <p14:creationId xmlns:p14="http://schemas.microsoft.com/office/powerpoint/2010/main" val="33367570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0" indent="0">
              <a:buNone/>
            </a:pPr>
            <a:r>
              <a:rPr lang="en-US" dirty="0"/>
              <a:t>Mid-Cycle Self-Evaluation Report </a:t>
            </a:r>
          </a:p>
          <a:p>
            <a:endParaRPr lang="en-US" dirty="0"/>
          </a:p>
          <a:p>
            <a:pPr marL="0" indent="0">
              <a:buNone/>
            </a:pPr>
            <a:r>
              <a:rPr lang="en-US" dirty="0"/>
              <a:t>Structure of report / requirements:</a:t>
            </a:r>
          </a:p>
          <a:p>
            <a:pPr lvl="1">
              <a:buFont typeface="Courier New" panose="02070309020205020404" pitchFamily="49" charset="0"/>
              <a:buChar char="o"/>
            </a:pPr>
            <a:r>
              <a:rPr lang="en-US" dirty="0"/>
              <a:t>Mission Fulfillment</a:t>
            </a:r>
          </a:p>
          <a:p>
            <a:pPr lvl="1">
              <a:buFont typeface="Courier New" panose="02070309020205020404" pitchFamily="49" charset="0"/>
              <a:buChar char="o"/>
            </a:pPr>
            <a:r>
              <a:rPr lang="en-US" dirty="0"/>
              <a:t>Student Achievement</a:t>
            </a:r>
          </a:p>
          <a:p>
            <a:pPr lvl="1">
              <a:buFont typeface="Courier New" panose="02070309020205020404" pitchFamily="49" charset="0"/>
              <a:buChar char="o"/>
            </a:pPr>
            <a:r>
              <a:rPr lang="en-US" dirty="0"/>
              <a:t>Programmatic Assessment</a:t>
            </a:r>
          </a:p>
          <a:p>
            <a:pPr lvl="1">
              <a:buFont typeface="Courier New" panose="02070309020205020404" pitchFamily="49" charset="0"/>
              <a:buChar char="o"/>
            </a:pPr>
            <a:r>
              <a:rPr lang="en-US" dirty="0"/>
              <a:t>Moving Forward</a:t>
            </a:r>
          </a:p>
          <a:p>
            <a:pPr lvl="1">
              <a:buFont typeface="Courier New" panose="02070309020205020404" pitchFamily="49" charset="0"/>
              <a:buChar char="o"/>
            </a:pPr>
            <a:r>
              <a:rPr lang="en-US" dirty="0"/>
              <a:t>Addendums for Recommendations</a:t>
            </a:r>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4004984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lnSpcReduction="10000"/>
          </a:bodyPr>
          <a:lstStyle/>
          <a:p>
            <a:pPr marL="0" indent="0">
              <a:buNone/>
            </a:pPr>
            <a:r>
              <a:rPr lang="en-US" dirty="0"/>
              <a:t>NWCCU Recommendations:</a:t>
            </a:r>
          </a:p>
          <a:p>
            <a:pPr marL="0" indent="0">
              <a:buNone/>
            </a:pPr>
            <a:r>
              <a:rPr lang="en-US" b="1" dirty="0"/>
              <a:t>Recommendation 1: </a:t>
            </a:r>
            <a:r>
              <a:rPr lang="en-US" dirty="0"/>
              <a:t>Fall 2018 Mission Fulfillment and Sustainability - Remains as Non- Compliant and timeline extended for good cause to come into compliance in Fall 2021 </a:t>
            </a:r>
          </a:p>
          <a:p>
            <a:pPr lvl="1">
              <a:buFont typeface="Courier New" panose="02070309020205020404" pitchFamily="49" charset="0"/>
              <a:buChar char="o"/>
            </a:pPr>
            <a:r>
              <a:rPr lang="en-US" dirty="0"/>
              <a:t>Revised Recommendation 1: Fall 2018 Mission Fulfillment and Sustainability -Engage in an effective system of assessment and use the results of its assessment efforts to inform academic and learning-support planning and practices to continuously improve student learning outcomes (2020 Standard 1.C.5 and 1.C.7). </a:t>
            </a:r>
          </a:p>
          <a:p>
            <a:pPr marL="0" indent="0">
              <a:buNone/>
            </a:pPr>
            <a:r>
              <a:rPr lang="en-US" b="1" dirty="0"/>
              <a:t>Recommendation 2: </a:t>
            </a:r>
            <a:r>
              <a:rPr lang="en-US" dirty="0"/>
              <a:t>Fall 2018 Mission Fulfillment and Sustainability - Continued as Needs Improvement </a:t>
            </a:r>
          </a:p>
          <a:p>
            <a:pPr lvl="1">
              <a:buFont typeface="Courier New" panose="02070309020205020404" pitchFamily="49" charset="0"/>
              <a:buChar char="o"/>
            </a:pPr>
            <a:r>
              <a:rPr lang="en-US" dirty="0"/>
              <a:t>Revised Recommendation 2: Fall 2018 Mission Fulfillment and Sustainability - Demonstrate a continuous process to assess institutional effectiveness; use an ongoing systematic evaluation and planning process to inform and refine its effectiveness, and, is inclusive and provides opportunities for comment by appropriate constituents (2020 Standard 1.B.1 and 1.B.3). </a:t>
            </a:r>
          </a:p>
          <a:p>
            <a:pPr marL="0" indent="0">
              <a:buNone/>
            </a:pPr>
            <a:r>
              <a:rPr lang="en-US" b="1" dirty="0"/>
              <a:t>Recommendation 3: </a:t>
            </a:r>
            <a:r>
              <a:rPr lang="en-US" dirty="0"/>
              <a:t>Fall 2018 Mission Fulfillment and Sustainability - Fulfilled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189925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60A91-2F39-43CB-8530-2580450812B8}"/>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8E4FF429-15C4-44D8-BFDA-90C4B059D25F}"/>
              </a:ext>
            </a:extLst>
          </p:cNvPr>
          <p:cNvSpPr>
            <a:spLocks noGrp="1"/>
          </p:cNvSpPr>
          <p:nvPr>
            <p:ph idx="1"/>
          </p:nvPr>
        </p:nvSpPr>
        <p:spPr/>
        <p:txBody>
          <a:bodyPr>
            <a:normAutofit/>
          </a:bodyPr>
          <a:lstStyle/>
          <a:p>
            <a:r>
              <a:rPr lang="en-US" dirty="0"/>
              <a:t>NWCCU Recommendations:</a:t>
            </a:r>
          </a:p>
          <a:p>
            <a:r>
              <a:rPr lang="en-US" b="1" dirty="0"/>
              <a:t>Recommendation 4: </a:t>
            </a:r>
            <a:r>
              <a:rPr lang="en-US" dirty="0"/>
              <a:t>Fall 2018 Mission Fulfillment and Sustainability - Substantially in Compliance but in Need of Improvement</a:t>
            </a:r>
          </a:p>
          <a:p>
            <a:pPr lvl="1">
              <a:buFont typeface="Courier New" panose="02070309020205020404" pitchFamily="49" charset="0"/>
              <a:buChar char="o"/>
            </a:pPr>
            <a:r>
              <a:rPr lang="en-US" dirty="0"/>
              <a:t>Evaluate the sustainability of the College’s current staffing models and the organizational capacity to fulfill its mission due to employee turnover and shortages (ER 9, ER 24, and Standard 5.B.1). </a:t>
            </a:r>
          </a:p>
          <a:p>
            <a:endParaRPr lang="en-US" b="1" dirty="0"/>
          </a:p>
          <a:p>
            <a:r>
              <a:rPr lang="en-US" b="1" dirty="0"/>
              <a:t>Recommendation 5: </a:t>
            </a:r>
            <a:r>
              <a:rPr lang="en-US" dirty="0"/>
              <a:t>Fall 2018 Mission Fulfillment and Sustainability - Substantially in Compliance but in Need of Improvement</a:t>
            </a:r>
          </a:p>
          <a:p>
            <a:pPr lvl="1">
              <a:buFont typeface="Courier New" panose="02070309020205020404" pitchFamily="49" charset="0"/>
              <a:buChar char="o"/>
            </a:pPr>
            <a:r>
              <a:rPr lang="en-US" dirty="0"/>
              <a:t>Improve transparency and dialogue, clarify the decision-making and operational roles of constituent groups, and encourage collegial, College-wide engagement of all constituencies (Standard 2.A.1, 2.A.5, 2.A.6, and 2.A.7).</a:t>
            </a:r>
          </a:p>
          <a:p>
            <a:endParaRPr lang="en-US" dirty="0"/>
          </a:p>
        </p:txBody>
      </p:sp>
    </p:spTree>
    <p:extLst>
      <p:ext uri="{BB962C8B-B14F-4D97-AF65-F5344CB8AC3E}">
        <p14:creationId xmlns:p14="http://schemas.microsoft.com/office/powerpoint/2010/main" val="3737576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96B7292-12AE-408D-9304-BC9FF9CEB390}"/>
              </a:ext>
            </a:extLst>
          </p:cNvPr>
          <p:cNvPicPr>
            <a:picLocks noGrp="1" noChangeAspect="1"/>
          </p:cNvPicPr>
          <p:nvPr>
            <p:ph idx="1"/>
          </p:nvPr>
        </p:nvPicPr>
        <p:blipFill>
          <a:blip r:embed="rId2"/>
          <a:stretch>
            <a:fillRect/>
          </a:stretch>
        </p:blipFill>
        <p:spPr>
          <a:xfrm>
            <a:off x="1864813" y="1788318"/>
            <a:ext cx="7352339" cy="4552580"/>
          </a:xfrm>
          <a:prstGeom prst="rect">
            <a:avLst/>
          </a:prstGeom>
        </p:spPr>
      </p:pic>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General Education Assessments - Update</a:t>
            </a:r>
          </a:p>
        </p:txBody>
      </p:sp>
      <p:sp>
        <p:nvSpPr>
          <p:cNvPr id="3" name="TextBox 2">
            <a:extLst>
              <a:ext uri="{FF2B5EF4-FFF2-40B4-BE49-F238E27FC236}">
                <a16:creationId xmlns:a16="http://schemas.microsoft.com/office/drawing/2014/main" id="{26ADCD9D-D0D8-4A23-9888-2349ECA35751}"/>
              </a:ext>
            </a:extLst>
          </p:cNvPr>
          <p:cNvSpPr txBox="1"/>
          <p:nvPr/>
        </p:nvSpPr>
        <p:spPr>
          <a:xfrm>
            <a:off x="3108960" y="2359151"/>
            <a:ext cx="941832" cy="646331"/>
          </a:xfrm>
          <a:prstGeom prst="rect">
            <a:avLst/>
          </a:prstGeom>
          <a:noFill/>
        </p:spPr>
        <p:txBody>
          <a:bodyPr wrap="square" rtlCol="0">
            <a:spAutoFit/>
          </a:bodyPr>
          <a:lstStyle/>
          <a:p>
            <a:pPr algn="ctr"/>
            <a:r>
              <a:rPr lang="en-US" b="1" dirty="0">
                <a:solidFill>
                  <a:srgbClr val="FF0000"/>
                </a:solidFill>
              </a:rPr>
              <a:t>Target 1,400</a:t>
            </a:r>
          </a:p>
        </p:txBody>
      </p:sp>
      <p:sp>
        <p:nvSpPr>
          <p:cNvPr id="4" name="Oval 3">
            <a:extLst>
              <a:ext uri="{FF2B5EF4-FFF2-40B4-BE49-F238E27FC236}">
                <a16:creationId xmlns:a16="http://schemas.microsoft.com/office/drawing/2014/main" id="{33127582-BFBE-4243-82F4-5D5DBF68248F}"/>
              </a:ext>
            </a:extLst>
          </p:cNvPr>
          <p:cNvSpPr/>
          <p:nvPr/>
        </p:nvSpPr>
        <p:spPr>
          <a:xfrm>
            <a:off x="3137126" y="2225116"/>
            <a:ext cx="914400" cy="914400"/>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2E822D0-0A01-4A9E-AA8F-936A957C316F}"/>
              </a:ext>
            </a:extLst>
          </p:cNvPr>
          <p:cNvSpPr/>
          <p:nvPr/>
        </p:nvSpPr>
        <p:spPr>
          <a:xfrm>
            <a:off x="2886987" y="1947725"/>
            <a:ext cx="1436711" cy="1469181"/>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32823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E0D17-AE42-40D4-BA46-E4988548136D}"/>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ABE93F03-E0E3-46AC-B4AD-39373FD71D67}"/>
              </a:ext>
            </a:extLst>
          </p:cNvPr>
          <p:cNvSpPr>
            <a:spLocks noGrp="1"/>
          </p:cNvSpPr>
          <p:nvPr>
            <p:ph idx="1"/>
          </p:nvPr>
        </p:nvSpPr>
        <p:spPr/>
        <p:txBody>
          <a:bodyPr/>
          <a:lstStyle/>
          <a:p>
            <a:endParaRPr lang="en-US" dirty="0"/>
          </a:p>
          <a:p>
            <a:r>
              <a:rPr lang="en-US" dirty="0"/>
              <a:t>Reminder: </a:t>
            </a:r>
            <a:r>
              <a:rPr lang="en-US" b="1" dirty="0"/>
              <a:t>out of compliance on assessment</a:t>
            </a:r>
          </a:p>
          <a:p>
            <a:endParaRPr lang="en-US" dirty="0"/>
          </a:p>
          <a:p>
            <a:r>
              <a:rPr lang="en-US" dirty="0"/>
              <a:t>“Engage in an effective system of assessment and use the results of its assessment efforts to inform academic and learning-support planning and practices to continuously improve student learning outcomes (2020 Standard 1.C.5 and 1.C.7).”</a:t>
            </a:r>
          </a:p>
          <a:p>
            <a:endParaRPr lang="en-US" dirty="0"/>
          </a:p>
        </p:txBody>
      </p:sp>
    </p:spTree>
    <p:extLst>
      <p:ext uri="{BB962C8B-B14F-4D97-AF65-F5344CB8AC3E}">
        <p14:creationId xmlns:p14="http://schemas.microsoft.com/office/powerpoint/2010/main" val="399215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fontScale="77500" lnSpcReduction="20000"/>
          </a:bodyPr>
          <a:lstStyle/>
          <a:p>
            <a:pPr marL="0" lvl="1" indent="0">
              <a:spcBef>
                <a:spcPts val="1200"/>
              </a:spcBef>
              <a:spcAft>
                <a:spcPts val="200"/>
              </a:spcAft>
              <a:buSzPct val="100000"/>
              <a:buNone/>
            </a:pPr>
            <a:r>
              <a:rPr lang="en-US" sz="2000" dirty="0"/>
              <a:t>Meetings held with Department Chairs:</a:t>
            </a:r>
          </a:p>
          <a:p>
            <a:pPr marL="91440" lvl="1" indent="-91440">
              <a:spcBef>
                <a:spcPts val="1200"/>
              </a:spcBef>
              <a:spcAft>
                <a:spcPts val="200"/>
              </a:spcAft>
              <a:buSzPct val="100000"/>
              <a:buFont typeface="Calibri" panose="020F0502020204030204" pitchFamily="34" charset="0"/>
              <a:buChar char=" "/>
            </a:pPr>
            <a:r>
              <a:rPr lang="en-US" sz="2000" dirty="0"/>
              <a:t>Cindy Feibert on 5/4</a:t>
            </a:r>
          </a:p>
          <a:p>
            <a:pPr marL="91440" lvl="1" indent="-91440">
              <a:spcBef>
                <a:spcPts val="1200"/>
              </a:spcBef>
              <a:spcAft>
                <a:spcPts val="200"/>
              </a:spcAft>
              <a:buSzPct val="100000"/>
              <a:buFont typeface="Calibri" panose="020F0502020204030204" pitchFamily="34" charset="0"/>
              <a:buChar char=" "/>
            </a:pPr>
            <a:r>
              <a:rPr lang="en-US" sz="2000" dirty="0"/>
              <a:t>Jill Humble on 5/4</a:t>
            </a:r>
          </a:p>
          <a:p>
            <a:pPr marL="91440" lvl="1" indent="-91440">
              <a:spcBef>
                <a:spcPts val="1200"/>
              </a:spcBef>
              <a:spcAft>
                <a:spcPts val="200"/>
              </a:spcAft>
              <a:buSzPct val="100000"/>
              <a:buFont typeface="Calibri" panose="020F0502020204030204" pitchFamily="34" charset="0"/>
              <a:buChar char=" "/>
            </a:pPr>
            <a:r>
              <a:rPr lang="en-US" sz="2000" dirty="0"/>
              <a:t>Tanya Crawford on 4/29</a:t>
            </a:r>
          </a:p>
          <a:p>
            <a:pPr marL="91440" lvl="1" indent="-91440">
              <a:spcBef>
                <a:spcPts val="1200"/>
              </a:spcBef>
              <a:spcAft>
                <a:spcPts val="200"/>
              </a:spcAft>
              <a:buSzPct val="100000"/>
              <a:buFont typeface="Calibri" panose="020F0502020204030204" pitchFamily="34" charset="0"/>
              <a:buChar char=" "/>
            </a:pPr>
            <a:r>
              <a:rPr lang="en-US" sz="2000" dirty="0"/>
              <a:t>Suzanne Bolyard on 4/28</a:t>
            </a:r>
          </a:p>
          <a:p>
            <a:pPr marL="91440" lvl="1" indent="-91440">
              <a:spcBef>
                <a:spcPts val="1200"/>
              </a:spcBef>
              <a:spcAft>
                <a:spcPts val="200"/>
              </a:spcAft>
              <a:buSzPct val="100000"/>
              <a:buFont typeface="Calibri" panose="020F0502020204030204" pitchFamily="34" charset="0"/>
              <a:buChar char=" "/>
            </a:pPr>
            <a:r>
              <a:rPr lang="en-US" sz="2000" dirty="0"/>
              <a:t>Darin Bell/Nila Stephens on 4/19</a:t>
            </a:r>
            <a:br>
              <a:rPr lang="en-US" sz="2000" dirty="0"/>
            </a:br>
            <a:endParaRPr lang="en-US" sz="2000" dirty="0"/>
          </a:p>
          <a:p>
            <a:pPr marL="0" lvl="1" indent="0">
              <a:spcBef>
                <a:spcPts val="1200"/>
              </a:spcBef>
              <a:spcAft>
                <a:spcPts val="200"/>
              </a:spcAft>
              <a:buSzPct val="100000"/>
              <a:buNone/>
            </a:pPr>
            <a:r>
              <a:rPr lang="en-US" sz="2000" dirty="0"/>
              <a:t>Meetings with Department Chairs to be scheduled:</a:t>
            </a:r>
          </a:p>
          <a:p>
            <a:pPr marL="91440" lvl="1" indent="-91440">
              <a:spcBef>
                <a:spcPts val="1200"/>
              </a:spcBef>
              <a:spcAft>
                <a:spcPts val="200"/>
              </a:spcAft>
              <a:buSzPct val="100000"/>
              <a:buFont typeface="Calibri" panose="020F0502020204030204" pitchFamily="34" charset="0"/>
              <a:buChar char=" "/>
            </a:pPr>
            <a:r>
              <a:rPr lang="en-US" sz="2000" dirty="0"/>
              <a:t>Renae Weber</a:t>
            </a:r>
          </a:p>
          <a:p>
            <a:pPr marL="91440" lvl="1" indent="-91440">
              <a:spcBef>
                <a:spcPts val="1200"/>
              </a:spcBef>
              <a:spcAft>
                <a:spcPts val="200"/>
              </a:spcAft>
              <a:buSzPct val="100000"/>
              <a:buFont typeface="Calibri" panose="020F0502020204030204" pitchFamily="34" charset="0"/>
              <a:buChar char=" "/>
            </a:pPr>
            <a:r>
              <a:rPr lang="en-US" sz="2000" dirty="0"/>
              <a:t>Dennis Gill</a:t>
            </a:r>
          </a:p>
          <a:p>
            <a:pPr marL="91440" lvl="1" indent="-91440">
              <a:spcBef>
                <a:spcPts val="1200"/>
              </a:spcBef>
              <a:spcAft>
                <a:spcPts val="200"/>
              </a:spcAft>
              <a:buSzPct val="100000"/>
              <a:buFont typeface="Calibri" panose="020F0502020204030204" pitchFamily="34" charset="0"/>
              <a:buChar char=" "/>
            </a:pPr>
            <a:r>
              <a:rPr lang="en-US" sz="2000" dirty="0"/>
              <a:t>Marcus Nichols – scheduled 5/25</a:t>
            </a:r>
          </a:p>
          <a:p>
            <a:pPr marL="91440" lvl="1" indent="-91440">
              <a:spcBef>
                <a:spcPts val="1200"/>
              </a:spcBef>
              <a:spcAft>
                <a:spcPts val="200"/>
              </a:spcAft>
              <a:buSzPct val="100000"/>
              <a:buFont typeface="Calibri" panose="020F0502020204030204" pitchFamily="34" charset="0"/>
              <a:buChar char=" "/>
            </a:pPr>
            <a:r>
              <a:rPr lang="en-US" sz="2000" dirty="0"/>
              <a:t>Julie Lynch &amp; Brianna  Paddon</a:t>
            </a:r>
          </a:p>
          <a:p>
            <a:endParaRPr lang="en-US" dirty="0"/>
          </a:p>
          <a:p>
            <a:endParaRPr lang="en-US" dirty="0"/>
          </a:p>
          <a:p>
            <a:endParaRPr lang="en-US" dirty="0"/>
          </a:p>
        </p:txBody>
      </p:sp>
    </p:spTree>
    <p:extLst>
      <p:ext uri="{BB962C8B-B14F-4D97-AF65-F5344CB8AC3E}">
        <p14:creationId xmlns:p14="http://schemas.microsoft.com/office/powerpoint/2010/main" val="17637036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C440F-B9FD-4984-9C54-5B483C30DF94}"/>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FAAA37BF-18A6-4388-91B0-49AF7E906FC5}"/>
              </a:ext>
            </a:extLst>
          </p:cNvPr>
          <p:cNvSpPr>
            <a:spLocks noGrp="1"/>
          </p:cNvSpPr>
          <p:nvPr>
            <p:ph idx="1"/>
          </p:nvPr>
        </p:nvSpPr>
        <p:spPr/>
        <p:txBody>
          <a:bodyPr>
            <a:normAutofit/>
          </a:bodyPr>
          <a:lstStyle/>
          <a:p>
            <a:endParaRPr lang="en-US" dirty="0"/>
          </a:p>
          <a:p>
            <a:pPr marL="91440" lvl="1" indent="-91440">
              <a:spcBef>
                <a:spcPts val="1200"/>
              </a:spcBef>
              <a:spcAft>
                <a:spcPts val="200"/>
              </a:spcAft>
              <a:buSzPct val="100000"/>
              <a:buFont typeface="Calibri" panose="020F0502020204030204" pitchFamily="34" charset="0"/>
              <a:buChar char=" "/>
            </a:pPr>
            <a:r>
              <a:rPr lang="en-US" sz="2000" dirty="0"/>
              <a:t>Meetings focused on:</a:t>
            </a:r>
          </a:p>
          <a:p>
            <a:pPr marL="342900" lvl="1" indent="-342900">
              <a:spcBef>
                <a:spcPts val="1200"/>
              </a:spcBef>
              <a:spcAft>
                <a:spcPts val="200"/>
              </a:spcAft>
              <a:buSzPct val="100000"/>
            </a:pPr>
            <a:r>
              <a:rPr lang="en-US" sz="2000" dirty="0"/>
              <a:t>Providing opportunities for faculty input into accreditation report</a:t>
            </a:r>
          </a:p>
          <a:p>
            <a:pPr marL="342900" lvl="1" indent="-342900">
              <a:spcBef>
                <a:spcPts val="1200"/>
              </a:spcBef>
              <a:spcAft>
                <a:spcPts val="200"/>
              </a:spcAft>
              <a:buSzPct val="100000"/>
            </a:pPr>
            <a:r>
              <a:rPr lang="en-US" sz="2000" dirty="0"/>
              <a:t>Gathering information and evidence related to assessment for mid-cycle self-evaluation report</a:t>
            </a:r>
          </a:p>
          <a:p>
            <a:endParaRPr lang="en-US" dirty="0"/>
          </a:p>
          <a:p>
            <a:r>
              <a:rPr lang="en-US" dirty="0"/>
              <a:t>Assessment book TVCC is going to be purchased for Department Chairs:</a:t>
            </a:r>
          </a:p>
          <a:p>
            <a:r>
              <a:rPr lang="en-US" dirty="0"/>
              <a:t>Walvoord , B. E. (2010). </a:t>
            </a:r>
            <a:r>
              <a:rPr lang="en-US" i="1" dirty="0"/>
              <a:t>Assessment Clear and Simple: A Practical Guide for Institutions, Departments, and General Education</a:t>
            </a:r>
            <a:r>
              <a:rPr lang="en-US" dirty="0"/>
              <a:t> (2</a:t>
            </a:r>
            <a:r>
              <a:rPr lang="en-US" baseline="30000" dirty="0"/>
              <a:t>nd</a:t>
            </a:r>
            <a:r>
              <a:rPr lang="en-US" dirty="0"/>
              <a:t> ed.). San Francisco: Jossey-Bass.  </a:t>
            </a:r>
          </a:p>
          <a:p>
            <a:endParaRPr lang="en-US" dirty="0"/>
          </a:p>
        </p:txBody>
      </p:sp>
    </p:spTree>
    <p:extLst>
      <p:ext uri="{BB962C8B-B14F-4D97-AF65-F5344CB8AC3E}">
        <p14:creationId xmlns:p14="http://schemas.microsoft.com/office/powerpoint/2010/main" val="9349427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Accreditation Update</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marL="201168" lvl="1" indent="0" algn="ctr">
              <a:buNone/>
            </a:pPr>
            <a:endParaRPr lang="en-US" sz="4400" dirty="0">
              <a:solidFill>
                <a:srgbClr val="000000">
                  <a:lumMod val="75000"/>
                  <a:lumOff val="25000"/>
                </a:srgbClr>
              </a:solidFill>
            </a:endParaRPr>
          </a:p>
          <a:p>
            <a:pPr marL="201168" lvl="1" indent="0" algn="ctr">
              <a:buNone/>
            </a:pPr>
            <a:endParaRPr lang="en-US" sz="4400" dirty="0">
              <a:solidFill>
                <a:srgbClr val="000000">
                  <a:lumMod val="75000"/>
                  <a:lumOff val="25000"/>
                </a:srgbClr>
              </a:solidFill>
            </a:endParaRPr>
          </a:p>
          <a:p>
            <a:pPr marL="201168" lvl="1" indent="0" algn="ctr">
              <a:buNone/>
            </a:pPr>
            <a:r>
              <a:rPr lang="en-US" sz="4400" dirty="0">
                <a:solidFill>
                  <a:srgbClr val="000000">
                    <a:lumMod val="75000"/>
                    <a:lumOff val="25000"/>
                  </a:srgbClr>
                </a:solidFill>
              </a:rPr>
              <a:t>Questions?</a:t>
            </a:r>
          </a:p>
          <a:p>
            <a:pPr marL="201168" lvl="1" indent="0">
              <a:buNone/>
            </a:pPr>
            <a:r>
              <a:rPr lang="en-US" sz="2400" dirty="0">
                <a:solidFill>
                  <a:srgbClr val="000000">
                    <a:lumMod val="75000"/>
                    <a:lumOff val="25000"/>
                  </a:srgbClr>
                </a:solidFill>
              </a:rPr>
              <a:t> </a:t>
            </a:r>
            <a:endParaRPr lang="en-US" sz="2400" dirty="0"/>
          </a:p>
          <a:p>
            <a:pPr marL="0" indent="0">
              <a:buNone/>
            </a:pPr>
            <a:endParaRPr lang="en-US" dirty="0"/>
          </a:p>
        </p:txBody>
      </p:sp>
    </p:spTree>
    <p:extLst>
      <p:ext uri="{BB962C8B-B14F-4D97-AF65-F5344CB8AC3E}">
        <p14:creationId xmlns:p14="http://schemas.microsoft.com/office/powerpoint/2010/main" val="201258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General Education Assessments - Update</a:t>
            </a:r>
          </a:p>
        </p:txBody>
      </p:sp>
      <p:sp>
        <p:nvSpPr>
          <p:cNvPr id="6" name="Content Placeholder 2">
            <a:extLst>
              <a:ext uri="{FF2B5EF4-FFF2-40B4-BE49-F238E27FC236}">
                <a16:creationId xmlns:a16="http://schemas.microsoft.com/office/drawing/2014/main" id="{24CF8AF0-2C1B-4218-BD85-56A529B02ACF}"/>
              </a:ext>
            </a:extLst>
          </p:cNvPr>
          <p:cNvSpPr txBox="1">
            <a:spLocks/>
          </p:cNvSpPr>
          <p:nvPr/>
        </p:nvSpPr>
        <p:spPr>
          <a:xfrm>
            <a:off x="1249680" y="19981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buFont typeface="Calibri" pitchFamily="34" charset="0"/>
              <a:buNone/>
            </a:pPr>
            <a:endParaRPr lang="en-US" sz="4400" dirty="0">
              <a:solidFill>
                <a:srgbClr val="000000">
                  <a:lumMod val="75000"/>
                  <a:lumOff val="25000"/>
                </a:srgbClr>
              </a:solidFill>
            </a:endParaRPr>
          </a:p>
          <a:p>
            <a:pPr marL="201168" lvl="1" indent="0" algn="ctr">
              <a:buFont typeface="Calibri" pitchFamily="34" charset="0"/>
              <a:buNone/>
            </a:pPr>
            <a:endParaRPr lang="en-US" sz="4400" dirty="0">
              <a:solidFill>
                <a:srgbClr val="000000">
                  <a:lumMod val="75000"/>
                  <a:lumOff val="25000"/>
                </a:srgbClr>
              </a:solidFill>
            </a:endParaRPr>
          </a:p>
          <a:p>
            <a:pPr marL="201168" lvl="1" indent="0" algn="ctr">
              <a:buFont typeface="Calibri" pitchFamily="34" charset="0"/>
              <a:buNone/>
            </a:pPr>
            <a:r>
              <a:rPr lang="en-US" sz="4400" dirty="0">
                <a:solidFill>
                  <a:srgbClr val="000000">
                    <a:lumMod val="75000"/>
                    <a:lumOff val="25000"/>
                  </a:srgbClr>
                </a:solidFill>
              </a:rPr>
              <a:t>Questions?</a:t>
            </a:r>
          </a:p>
          <a:p>
            <a:pPr marL="201168" lvl="1" indent="0">
              <a:buFont typeface="Calibri" pitchFamily="34" charset="0"/>
              <a:buNone/>
            </a:pPr>
            <a:r>
              <a:rPr lang="en-US" sz="2400" dirty="0">
                <a:solidFill>
                  <a:srgbClr val="000000">
                    <a:lumMod val="75000"/>
                    <a:lumOff val="25000"/>
                  </a:srgbClr>
                </a:solidFill>
              </a:rPr>
              <a:t> </a:t>
            </a:r>
            <a:endParaRPr lang="en-US" sz="2400" dirty="0"/>
          </a:p>
          <a:p>
            <a:pPr marL="0" indent="0">
              <a:buFont typeface="Calibri" panose="020F0502020204030204" pitchFamily="34" charset="0"/>
              <a:buNone/>
            </a:pPr>
            <a:endParaRPr lang="en-US" dirty="0"/>
          </a:p>
        </p:txBody>
      </p:sp>
    </p:spTree>
    <p:extLst>
      <p:ext uri="{BB962C8B-B14F-4D97-AF65-F5344CB8AC3E}">
        <p14:creationId xmlns:p14="http://schemas.microsoft.com/office/powerpoint/2010/main" val="2188724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(ITS)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sz="2400" dirty="0">
                <a:solidFill>
                  <a:schemeClr val="tx1"/>
                </a:solidFill>
              </a:rPr>
              <a:t>Pedagogical research has consistently shown that application of teaching approaches focused on inclusive elements are essential for student success. </a:t>
            </a:r>
          </a:p>
          <a:p>
            <a:pPr>
              <a:buFont typeface="Arial" panose="020B0604020202020204" pitchFamily="34" charset="0"/>
              <a:buChar char="•"/>
            </a:pPr>
            <a:r>
              <a:rPr lang="en-US" sz="2400" dirty="0">
                <a:solidFill>
                  <a:schemeClr val="tx1"/>
                </a:solidFill>
              </a:rPr>
              <a:t>When our commitment truly is student academic success to include enhanced Institutional Learning Outcomes, then classroom atmospheres pedaling on hierarchical pedagogical structures are no longer needed because they don’t serve our students. </a:t>
            </a:r>
          </a:p>
          <a:p>
            <a:pPr>
              <a:buFont typeface="Arial" panose="020B0604020202020204" pitchFamily="34" charset="0"/>
              <a:buChar char="•"/>
            </a:pPr>
            <a:r>
              <a:rPr lang="en-US" sz="2400" dirty="0">
                <a:solidFill>
                  <a:schemeClr val="tx1"/>
                </a:solidFill>
              </a:rPr>
              <a:t>The culturally diverse world we live in implies an adjustment of our collective teaching strategies to empower all students.  It’s not a matter of choice. It’s an inevitability for student success.  Affirmation of equity in and out of the classroom benefits—rather than hinders—student academic and professional life success.  </a:t>
            </a:r>
          </a:p>
          <a:p>
            <a:pPr>
              <a:buFont typeface="Arial" panose="020B0604020202020204" pitchFamily="34" charset="0"/>
              <a:buChar char="•"/>
            </a:pPr>
            <a:r>
              <a:rPr lang="en-US" sz="2400" dirty="0">
                <a:solidFill>
                  <a:schemeClr val="tx1"/>
                </a:solidFill>
              </a:rPr>
              <a:t>Therefore, it is imperative that instructors start seamlessly embedding inclusive elements into their daily assessment of students’ Critical Thinking, Quantitative Reasoning, Values and Attitudes and Communication. (Otilia Gaidos)</a:t>
            </a:r>
            <a:endParaRPr lang="en-US" sz="2400" dirty="0"/>
          </a:p>
          <a:p>
            <a:endParaRPr lang="en-US" dirty="0"/>
          </a:p>
        </p:txBody>
      </p:sp>
    </p:spTree>
    <p:extLst>
      <p:ext uri="{BB962C8B-B14F-4D97-AF65-F5344CB8AC3E}">
        <p14:creationId xmlns:p14="http://schemas.microsoft.com/office/powerpoint/2010/main" val="3695362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(ITS)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p:txBody>
          <a:bodyPr>
            <a:normAutofit/>
          </a:bodyPr>
          <a:lstStyle/>
          <a:p>
            <a:pPr>
              <a:buFont typeface="Wingdings" panose="05000000000000000000" pitchFamily="2" charset="2"/>
              <a:buChar char="§"/>
            </a:pPr>
            <a:r>
              <a:rPr lang="en-US" sz="2800" dirty="0"/>
              <a:t> Based on the results of our MF assessment from 2019-20</a:t>
            </a:r>
          </a:p>
          <a:p>
            <a:pPr>
              <a:buFont typeface="Wingdings" panose="05000000000000000000" pitchFamily="2" charset="2"/>
              <a:buChar char="§"/>
            </a:pPr>
            <a:r>
              <a:rPr lang="en-US" sz="2800" dirty="0"/>
              <a:t> ITS Pilot Project began during Fall term 2020-21</a:t>
            </a:r>
          </a:p>
          <a:p>
            <a:pPr>
              <a:buFont typeface="Wingdings" panose="05000000000000000000" pitchFamily="2" charset="2"/>
              <a:buChar char="§"/>
            </a:pPr>
            <a:r>
              <a:rPr lang="en-US" sz="2800" dirty="0"/>
              <a:t> Faculty and adjunct participants were paid a stipend to </a:t>
            </a:r>
          </a:p>
          <a:p>
            <a:pPr lvl="1">
              <a:buFont typeface="Wingdings" panose="05000000000000000000" pitchFamily="2" charset="2"/>
              <a:buChar char="§"/>
            </a:pPr>
            <a:r>
              <a:rPr lang="en-US" sz="2400" dirty="0"/>
              <a:t>1) attend training on inclusive teaching strategies during Fall term; </a:t>
            </a:r>
          </a:p>
          <a:p>
            <a:pPr lvl="1">
              <a:buFont typeface="Wingdings" panose="05000000000000000000" pitchFamily="2" charset="2"/>
              <a:buChar char="§"/>
            </a:pPr>
            <a:r>
              <a:rPr lang="en-US" sz="2400" dirty="0"/>
              <a:t>2) implement at least one of the inclusive teaching strategies into their course(s) during Winter term; and </a:t>
            </a:r>
          </a:p>
          <a:p>
            <a:pPr lvl="1">
              <a:buFont typeface="Wingdings" panose="05000000000000000000" pitchFamily="2" charset="2"/>
              <a:buChar char="§"/>
            </a:pPr>
            <a:r>
              <a:rPr lang="en-US" sz="2400" dirty="0"/>
              <a:t>3) report out to faculty how the implementation fared.  </a:t>
            </a:r>
          </a:p>
          <a:p>
            <a:endParaRPr lang="en-US" dirty="0"/>
          </a:p>
          <a:p>
            <a:endParaRPr lang="en-US" dirty="0"/>
          </a:p>
        </p:txBody>
      </p:sp>
    </p:spTree>
    <p:extLst>
      <p:ext uri="{BB962C8B-B14F-4D97-AF65-F5344CB8AC3E}">
        <p14:creationId xmlns:p14="http://schemas.microsoft.com/office/powerpoint/2010/main" val="937789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(ITS)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2645664" y="3209544"/>
            <a:ext cx="6513576" cy="2473642"/>
          </a:xfrm>
        </p:spPr>
        <p:txBody>
          <a:bodyPr numCol="2">
            <a:noAutofit/>
          </a:bodyPr>
          <a:lstStyle/>
          <a:p>
            <a:pPr lvl="1"/>
            <a:r>
              <a:rPr lang="en-US" sz="2400" dirty="0"/>
              <a:t>Wayne Fischer</a:t>
            </a:r>
          </a:p>
          <a:p>
            <a:pPr lvl="1"/>
            <a:r>
              <a:rPr lang="en-US" sz="2400" dirty="0"/>
              <a:t>Michael Fisher</a:t>
            </a:r>
          </a:p>
          <a:p>
            <a:pPr lvl="1"/>
            <a:r>
              <a:rPr lang="en-US" sz="2400" dirty="0"/>
              <a:t>Jayne Forwood</a:t>
            </a:r>
          </a:p>
          <a:p>
            <a:pPr lvl="1"/>
            <a:r>
              <a:rPr lang="en-US" sz="2400" dirty="0"/>
              <a:t>Katya Gourley</a:t>
            </a:r>
          </a:p>
          <a:p>
            <a:pPr lvl="1"/>
            <a:r>
              <a:rPr lang="en-US" sz="2400" dirty="0"/>
              <a:t>Joe Kurth</a:t>
            </a:r>
          </a:p>
          <a:p>
            <a:pPr lvl="1"/>
            <a:endParaRPr lang="en-US" sz="2400" dirty="0"/>
          </a:p>
          <a:p>
            <a:pPr lvl="1"/>
            <a:endParaRPr lang="en-US" sz="2400" dirty="0"/>
          </a:p>
          <a:p>
            <a:pPr lvl="1"/>
            <a:endParaRPr lang="en-US" sz="2400" dirty="0"/>
          </a:p>
          <a:p>
            <a:pPr lvl="1"/>
            <a:endParaRPr lang="en-US" sz="2400" dirty="0"/>
          </a:p>
          <a:p>
            <a:pPr lvl="1"/>
            <a:endParaRPr lang="en-US" sz="2400" dirty="0"/>
          </a:p>
          <a:p>
            <a:pPr lvl="1"/>
            <a:endParaRPr lang="en-US" sz="2400" dirty="0"/>
          </a:p>
          <a:p>
            <a:pPr lvl="1"/>
            <a:r>
              <a:rPr lang="en-US" sz="2400" dirty="0"/>
              <a:t>Otilia Gaidos</a:t>
            </a:r>
          </a:p>
          <a:p>
            <a:pPr lvl="1"/>
            <a:r>
              <a:rPr lang="en-US" sz="2400" dirty="0"/>
              <a:t>Renae Weber</a:t>
            </a:r>
          </a:p>
          <a:p>
            <a:pPr lvl="1"/>
            <a:r>
              <a:rPr lang="en-US" sz="2400" dirty="0"/>
              <a:t>Phil Mahaffey</a:t>
            </a:r>
          </a:p>
          <a:p>
            <a:pPr lvl="1"/>
            <a:r>
              <a:rPr lang="en-US" sz="2400" dirty="0"/>
              <a:t>Darin Bell</a:t>
            </a:r>
          </a:p>
          <a:p>
            <a:pPr lvl="1"/>
            <a:r>
              <a:rPr lang="en-US" sz="2400" dirty="0"/>
              <a:t>Tanya Crawford</a:t>
            </a:r>
          </a:p>
          <a:p>
            <a:pPr lvl="1"/>
            <a:endParaRPr lang="en-US" sz="1600" dirty="0"/>
          </a:p>
          <a:p>
            <a:endParaRPr lang="en-US" sz="1600" dirty="0"/>
          </a:p>
          <a:p>
            <a:endParaRPr lang="en-US" sz="1600" dirty="0"/>
          </a:p>
          <a:p>
            <a:pPr lvl="1"/>
            <a:endParaRPr lang="en-US" sz="1600" dirty="0"/>
          </a:p>
          <a:p>
            <a:endParaRPr lang="en-US" sz="1600" dirty="0"/>
          </a:p>
          <a:p>
            <a:endParaRPr lang="en-US" sz="1600" dirty="0"/>
          </a:p>
        </p:txBody>
      </p:sp>
      <p:sp>
        <p:nvSpPr>
          <p:cNvPr id="4" name="TextBox 3">
            <a:extLst>
              <a:ext uri="{FF2B5EF4-FFF2-40B4-BE49-F238E27FC236}">
                <a16:creationId xmlns:a16="http://schemas.microsoft.com/office/drawing/2014/main" id="{60E254A1-0A19-440B-9D29-83B66F27B895}"/>
              </a:ext>
            </a:extLst>
          </p:cNvPr>
          <p:cNvSpPr txBox="1"/>
          <p:nvPr/>
        </p:nvSpPr>
        <p:spPr>
          <a:xfrm>
            <a:off x="1133856" y="2020824"/>
            <a:ext cx="10250948" cy="1354217"/>
          </a:xfrm>
          <a:prstGeom prst="rect">
            <a:avLst/>
          </a:prstGeom>
          <a:noFill/>
        </p:spPr>
        <p:txBody>
          <a:bodyPr wrap="none" rtlCol="0">
            <a:spAutoFit/>
          </a:bodyPr>
          <a:lstStyle/>
          <a:p>
            <a:r>
              <a:rPr lang="en-US" sz="3200" dirty="0"/>
              <a:t>In the Fall, the following faculty and adjuncts participated in </a:t>
            </a:r>
          </a:p>
          <a:p>
            <a:r>
              <a:rPr lang="en-US" sz="3200" dirty="0"/>
              <a:t>the </a:t>
            </a:r>
            <a:r>
              <a:rPr lang="en-US" sz="3200" b="1" dirty="0"/>
              <a:t>5-week</a:t>
            </a:r>
            <a:r>
              <a:rPr lang="en-US" sz="3200" dirty="0"/>
              <a:t> </a:t>
            </a:r>
            <a:r>
              <a:rPr lang="en-US" sz="3200" i="1" dirty="0"/>
              <a:t>Inclusive Teaching Strategies </a:t>
            </a:r>
            <a:r>
              <a:rPr lang="en-US" sz="3200" dirty="0"/>
              <a:t>training:</a:t>
            </a:r>
          </a:p>
          <a:p>
            <a:endParaRPr lang="en-US" dirty="0"/>
          </a:p>
        </p:txBody>
      </p:sp>
    </p:spTree>
    <p:extLst>
      <p:ext uri="{BB962C8B-B14F-4D97-AF65-F5344CB8AC3E}">
        <p14:creationId xmlns:p14="http://schemas.microsoft.com/office/powerpoint/2010/main" val="3321332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9B97-EACB-4552-913F-92653F787A2F}"/>
              </a:ext>
            </a:extLst>
          </p:cNvPr>
          <p:cNvSpPr>
            <a:spLocks noGrp="1"/>
          </p:cNvSpPr>
          <p:nvPr>
            <p:ph type="title"/>
          </p:nvPr>
        </p:nvSpPr>
        <p:spPr/>
        <p:txBody>
          <a:bodyPr/>
          <a:lstStyle/>
          <a:p>
            <a:r>
              <a:rPr lang="en-US" dirty="0"/>
              <a:t>Inclusive Teaching Strategies (ITS)</a:t>
            </a:r>
          </a:p>
        </p:txBody>
      </p:sp>
      <p:sp>
        <p:nvSpPr>
          <p:cNvPr id="3" name="Content Placeholder 2">
            <a:extLst>
              <a:ext uri="{FF2B5EF4-FFF2-40B4-BE49-F238E27FC236}">
                <a16:creationId xmlns:a16="http://schemas.microsoft.com/office/drawing/2014/main" id="{EAC10A44-5DE1-4E7C-AFF3-DA4D4165441F}"/>
              </a:ext>
            </a:extLst>
          </p:cNvPr>
          <p:cNvSpPr>
            <a:spLocks noGrp="1"/>
          </p:cNvSpPr>
          <p:nvPr>
            <p:ph idx="1"/>
          </p:nvPr>
        </p:nvSpPr>
        <p:spPr>
          <a:xfrm>
            <a:off x="755904" y="1751521"/>
            <a:ext cx="10515600" cy="4351338"/>
          </a:xfrm>
        </p:spPr>
        <p:txBody>
          <a:bodyPr>
            <a:normAutofit/>
          </a:bodyPr>
          <a:lstStyle/>
          <a:p>
            <a:r>
              <a:rPr lang="en-US" dirty="0"/>
              <a:t>An ancillary part of this project, Otilia Gaidos individually coached the following adjuncts on Inclusive Teaching Strategies AND Institutional Learning Outcomes assessment:</a:t>
            </a:r>
          </a:p>
          <a:p>
            <a:endParaRPr lang="en-US" dirty="0"/>
          </a:p>
          <a:p>
            <a:pPr lvl="8"/>
            <a:r>
              <a:rPr lang="en-US" sz="2400" dirty="0"/>
              <a:t>Lance Morris</a:t>
            </a:r>
          </a:p>
          <a:p>
            <a:pPr lvl="8"/>
            <a:r>
              <a:rPr lang="en-US" sz="2400" dirty="0"/>
              <a:t>Lauri Babcock</a:t>
            </a:r>
          </a:p>
          <a:p>
            <a:pPr lvl="8"/>
            <a:r>
              <a:rPr lang="en-US" sz="2400" dirty="0"/>
              <a:t>Charles Johnson</a:t>
            </a:r>
          </a:p>
          <a:p>
            <a:pPr lvl="8"/>
            <a:r>
              <a:rPr lang="en-US" sz="2400" dirty="0"/>
              <a:t>James Taylor</a:t>
            </a:r>
          </a:p>
          <a:p>
            <a:pPr lvl="1"/>
            <a:endParaRPr lang="en-US" dirty="0"/>
          </a:p>
          <a:p>
            <a:endParaRPr lang="en-US" dirty="0"/>
          </a:p>
          <a:p>
            <a:endParaRPr lang="en-US" dirty="0"/>
          </a:p>
        </p:txBody>
      </p:sp>
    </p:spTree>
    <p:extLst>
      <p:ext uri="{BB962C8B-B14F-4D97-AF65-F5344CB8AC3E}">
        <p14:creationId xmlns:p14="http://schemas.microsoft.com/office/powerpoint/2010/main" val="388264573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713</TotalTime>
  <Words>2882</Words>
  <Application>Microsoft Office PowerPoint</Application>
  <PresentationFormat>Widescreen</PresentationFormat>
  <Paragraphs>274</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Calibri Light</vt:lpstr>
      <vt:lpstr>Courier New</vt:lpstr>
      <vt:lpstr>Wingdings</vt:lpstr>
      <vt:lpstr>Retrospect</vt:lpstr>
      <vt:lpstr>Student Success Summit</vt:lpstr>
      <vt:lpstr>Agenda</vt:lpstr>
      <vt:lpstr>General Education Assessments - Update</vt:lpstr>
      <vt:lpstr>General Education Assessments - Update</vt:lpstr>
      <vt:lpstr>General Education Assessments - Update</vt:lpstr>
      <vt:lpstr>Inclusive Teaching Strategies (ITS)</vt:lpstr>
      <vt:lpstr>Inclusive Teaching Strategies (ITS)</vt:lpstr>
      <vt:lpstr>Inclusive Teaching Strategies (ITS)</vt:lpstr>
      <vt:lpstr>Inclusive Teaching Strategies (ITS)</vt:lpstr>
      <vt:lpstr>Inclusive Teaching Strategies – Quantitative Data</vt:lpstr>
      <vt:lpstr>Inclusive Teaching Strategies – Quantitative Data</vt:lpstr>
      <vt:lpstr>Inclusive Teaching Strategies – Quantitative Data – Equity Lens 1</vt:lpstr>
      <vt:lpstr>Inclusive Teaching Strategies – Quantitative Data – Equity Lens 2</vt:lpstr>
      <vt:lpstr>Inclusive Teaching Strategies – Quantitative Data – Equity Lens 3</vt:lpstr>
      <vt:lpstr>ITS - Qualitative Data</vt:lpstr>
      <vt:lpstr>ITS – Training Highlights (Wayne Fischer) </vt:lpstr>
      <vt:lpstr>ITS – Strategies (Wayne Fischer) </vt:lpstr>
      <vt:lpstr>ITS – Observations (Wayne Fischer) </vt:lpstr>
      <vt:lpstr>ITS – Wayne Fischer  </vt:lpstr>
      <vt:lpstr>ITS – Training Highlights (Otilia Gaidos) </vt:lpstr>
      <vt:lpstr>ITS – Strategies (Otilia Gaidos) </vt:lpstr>
      <vt:lpstr>ITS – Strategies (Otilia Gaidos) </vt:lpstr>
      <vt:lpstr>ITS – Observations (Otilia Gaidos) </vt:lpstr>
      <vt:lpstr>ITS – Otilia Gaidos</vt:lpstr>
      <vt:lpstr>ITS – Feedback from Other Instructors</vt:lpstr>
      <vt:lpstr>ITS – Feedback from Other Instructors</vt:lpstr>
      <vt:lpstr>ITS – Feedback from Other Instructors</vt:lpstr>
      <vt:lpstr>Inclusive Teaching Strategies - Next Steps</vt:lpstr>
      <vt:lpstr>Inclusive Teaching Strategies - Next Steps</vt:lpstr>
      <vt:lpstr>Teaching, Learning, &amp; Assessment Task Force</vt:lpstr>
      <vt:lpstr>Teaching, Learning, &amp; Assessment Task Force</vt:lpstr>
      <vt:lpstr>Teaching, Learning, &amp; Assessment Task Force</vt:lpstr>
      <vt:lpstr>Teaching, Learning, &amp; Assessment Task Force</vt:lpstr>
      <vt:lpstr>In-Service Educational Training Options</vt:lpstr>
      <vt:lpstr>In-Service Educational Training Options</vt:lpstr>
      <vt:lpstr>Accreditation Update</vt:lpstr>
      <vt:lpstr>Accreditation Update</vt:lpstr>
      <vt:lpstr>Accreditation Update</vt:lpstr>
      <vt:lpstr>Accreditation Update</vt:lpstr>
      <vt:lpstr>Accreditation Update</vt:lpstr>
      <vt:lpstr>Accreditation Update</vt:lpstr>
      <vt:lpstr>Accreditation Update</vt:lpstr>
      <vt:lpstr>Accreditation Update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Success Summit</dc:title>
  <dc:creator>David Koehler</dc:creator>
  <cp:lastModifiedBy>Carol Warden</cp:lastModifiedBy>
  <cp:revision>62</cp:revision>
  <dcterms:created xsi:type="dcterms:W3CDTF">2021-05-04T18:10:15Z</dcterms:created>
  <dcterms:modified xsi:type="dcterms:W3CDTF">2024-02-26T19:48:17Z</dcterms:modified>
</cp:coreProperties>
</file>