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56" r:id="rId4"/>
    <p:sldId id="309" r:id="rId5"/>
    <p:sldId id="260" r:id="rId6"/>
    <p:sldId id="264" r:id="rId7"/>
    <p:sldId id="268" r:id="rId8"/>
    <p:sldId id="272" r:id="rId9"/>
    <p:sldId id="276" r:id="rId10"/>
    <p:sldId id="280" r:id="rId11"/>
    <p:sldId id="281" r:id="rId12"/>
    <p:sldId id="282" r:id="rId13"/>
    <p:sldId id="419" r:id="rId14"/>
    <p:sldId id="420" r:id="rId15"/>
    <p:sldId id="422" r:id="rId16"/>
    <p:sldId id="424" r:id="rId17"/>
    <p:sldId id="323" r:id="rId18"/>
    <p:sldId id="421" r:id="rId19"/>
    <p:sldId id="423" r:id="rId20"/>
    <p:sldId id="292" r:id="rId21"/>
    <p:sldId id="325" r:id="rId22"/>
    <p:sldId id="326" r:id="rId23"/>
    <p:sldId id="295" r:id="rId24"/>
    <p:sldId id="402" r:id="rId25"/>
    <p:sldId id="403" r:id="rId26"/>
    <p:sldId id="404" r:id="rId27"/>
    <p:sldId id="312" r:id="rId28"/>
    <p:sldId id="418" r:id="rId29"/>
    <p:sldId id="417" r:id="rId30"/>
    <p:sldId id="271" r:id="rId31"/>
    <p:sldId id="288" r:id="rId32"/>
    <p:sldId id="414" r:id="rId33"/>
    <p:sldId id="416" r:id="rId34"/>
    <p:sldId id="321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2" roundtripDataSignature="AMtx7miDFya31ynX8/FmIT+StLS/7Ba6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F16724"/>
    <a:srgbClr val="027878"/>
    <a:srgbClr val="005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26"/>
    <p:restoredTop sz="84601"/>
  </p:normalViewPr>
  <p:slideViewPr>
    <p:cSldViewPr snapToGrid="0" snapToObjects="1">
      <p:cViewPr varScale="1">
        <p:scale>
          <a:sx n="90" d="100"/>
          <a:sy n="90" d="100"/>
        </p:scale>
        <p:origin x="17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82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Highlight that Treasure Valley and all Oregon CC’s participated</a:t>
            </a:r>
            <a:endParaRPr dirty="0"/>
          </a:p>
        </p:txBody>
      </p:sp>
      <p:sp>
        <p:nvSpPr>
          <p:cNvPr id="299" name="Google Shape;2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56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12" name="Google Shape;3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182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12" name="Google Shape;3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328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12" name="Google Shape;3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870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58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BNI for white students - 59.2% </a:t>
            </a:r>
          </a:p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BNI for Latinx students - 66.6%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139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BNI for parenting students - 76.4%</a:t>
            </a:r>
          </a:p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BNI for non-parenting students - 59.2%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40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59" name="Google Shape;35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77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dba6b4bb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8dba6b4bb4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8dba6b4bb4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05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599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dba6b4bb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8dba6b4bb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Replace this with info from this report showing (ASK VANESSA FOR EXACT NUMBERS)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% of food insecure students using SNAP: 46% (CHECK WITH VANESSA)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% of basic needs insecure students using any campus support (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22% use on-campus supports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www.dropbox.com</a:t>
            </a:r>
            <a:r>
              <a:rPr lang="en-US" dirty="0"/>
              <a:t>/s/2zopx86lu042ny5/RC2019_InstRpt_TreasureValleyCommunityCollege.pdf?dl=0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fontAlgn="base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% of food insecure students using SNAP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46%? Is this correct/the most exact?</a:t>
            </a:r>
          </a:p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45.8%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report: “only about 22% use on-campus supports,”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 there a number for % of basic needs insecure students using any campus support more exact than 22%?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fontAlgn="base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21.7%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80" name="Google Shape;380;g8dba6b4bb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8D579-4F27-6B42-BC14-FBE723670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4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8D579-4F27-6B42-BC14-FBE723670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10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dba6b4bb4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g8dba6b4bb4_1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8dba6b4bb4_1_3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448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dba6b4bb4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g8dba6b4bb4_1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8dba6b4bb4_1_3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308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8D579-4F27-6B42-BC14-FBE723670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98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2" name="Google Shape;7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17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2" name="Google Shape;7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15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38D579-4F27-6B42-BC14-FBE723670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7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196877e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196877ea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7196877ea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747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6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33960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5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5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5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9" name="Google Shape;139;p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body" idx="1"/>
          </p:nvPr>
        </p:nvSpPr>
        <p:spPr>
          <a:xfrm>
            <a:off x="673406" y="2005013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5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5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9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52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50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62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9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3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30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5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2250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body" idx="1"/>
          </p:nvPr>
        </p:nvSpPr>
        <p:spPr>
          <a:xfrm rot="5400000">
            <a:off x="2441087" y="237332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673406" y="2005013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2"/>
          <p:cNvSpPr/>
          <p:nvPr/>
        </p:nvSpPr>
        <p:spPr>
          <a:xfrm>
            <a:off x="0" y="6059277"/>
            <a:ext cx="9144000" cy="798723"/>
          </a:xfrm>
          <a:prstGeom prst="rect">
            <a:avLst/>
          </a:prstGeom>
          <a:solidFill>
            <a:srgbClr val="F167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62400" y="6108746"/>
            <a:ext cx="1299463" cy="74925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72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8" name="Google Shape;88;p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31740" y="5715832"/>
            <a:ext cx="1850511" cy="106698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406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6FBA7-B9B1-4C90-B313-B441FA55173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ED23-E6EC-438F-A846-731F67E04D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59277"/>
            <a:ext cx="9144000" cy="798723"/>
          </a:xfrm>
          <a:prstGeom prst="rect">
            <a:avLst/>
          </a:prstGeom>
          <a:solidFill>
            <a:srgbClr val="F16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6108746"/>
            <a:ext cx="1299463" cy="7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person, building&#10;&#10;Description automatically generated">
            <a:extLst>
              <a:ext uri="{FF2B5EF4-FFF2-40B4-BE49-F238E27FC236}">
                <a16:creationId xmlns:a16="http://schemas.microsoft.com/office/drawing/2014/main" id="{B97513C8-62D0-954D-8A8A-6295103F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9" name="Google Shape;169;p1"/>
          <p:cNvSpPr txBox="1"/>
          <p:nvPr/>
        </p:nvSpPr>
        <p:spPr>
          <a:xfrm>
            <a:off x="166255" y="2904130"/>
            <a:ext cx="308236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Sara Goldrick-Rab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Hope Center for College, Community, and Justice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68;p1">
            <a:extLst>
              <a:ext uri="{FF2B5EF4-FFF2-40B4-BE49-F238E27FC236}">
                <a16:creationId xmlns:a16="http://schemas.microsoft.com/office/drawing/2014/main" id="{FE9FAE7E-328C-0B43-8BE8-571A35DE2E28}"/>
              </a:ext>
            </a:extLst>
          </p:cNvPr>
          <p:cNvSpPr txBox="1"/>
          <p:nvPr/>
        </p:nvSpPr>
        <p:spPr>
          <a:xfrm>
            <a:off x="166255" y="367978"/>
            <a:ext cx="295695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Supporting #</a:t>
            </a:r>
            <a:r>
              <a:rPr lang="en-US" sz="320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RealCollege</a:t>
            </a:r>
            <a:r>
              <a:rPr lang="en-US" sz="32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Students in the Pandemic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23426E-A7B6-6640-8BA6-B4A62CD7962C}"/>
              </a:ext>
            </a:extLst>
          </p:cNvPr>
          <p:cNvCxnSpPr>
            <a:cxnSpLocks/>
          </p:cNvCxnSpPr>
          <p:nvPr/>
        </p:nvCxnSpPr>
        <p:spPr>
          <a:xfrm>
            <a:off x="279401" y="2521586"/>
            <a:ext cx="2221752" cy="0"/>
          </a:xfrm>
          <a:prstGeom prst="line">
            <a:avLst/>
          </a:prstGeom>
          <a:ln w="12700">
            <a:solidFill>
              <a:srgbClr val="F16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/>
          <p:nvPr/>
        </p:nvSpPr>
        <p:spPr>
          <a:xfrm>
            <a:off x="54588" y="337975"/>
            <a:ext cx="903481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PANDEMIC DATA FROM AN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ELECTRONIC SURVEY COMPLETED IN APRIL/MAY 2020 BY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2189197" y="2474428"/>
            <a:ext cx="21868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16724"/>
                </a:solidFill>
                <a:latin typeface="Arial"/>
                <a:ea typeface="Arial"/>
                <a:cs typeface="Arial"/>
                <a:sym typeface="Arial"/>
              </a:rPr>
              <a:t>38,602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5EC2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dirty="0"/>
          </a:p>
        </p:txBody>
      </p:sp>
      <p:sp>
        <p:nvSpPr>
          <p:cNvPr id="303" name="Google Shape;303;p27"/>
          <p:cNvSpPr txBox="1"/>
          <p:nvPr/>
        </p:nvSpPr>
        <p:spPr>
          <a:xfrm>
            <a:off x="1077748" y="4485050"/>
            <a:ext cx="24096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16724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5EC2"/>
                </a:solidFill>
                <a:latin typeface="Arial"/>
                <a:ea typeface="Arial"/>
                <a:cs typeface="Arial"/>
                <a:sym typeface="Arial"/>
              </a:rPr>
              <a:t>Two-year Colleges</a:t>
            </a:r>
            <a:endParaRPr dirty="0"/>
          </a:p>
        </p:txBody>
      </p:sp>
      <p:sp>
        <p:nvSpPr>
          <p:cNvPr id="304" name="Google Shape;304;p27"/>
          <p:cNvSpPr txBox="1"/>
          <p:nvPr/>
        </p:nvSpPr>
        <p:spPr>
          <a:xfrm>
            <a:off x="7319417" y="2433197"/>
            <a:ext cx="104872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16724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5EC2"/>
                </a:solidFill>
                <a:latin typeface="Arial"/>
                <a:ea typeface="Arial"/>
                <a:cs typeface="Arial"/>
                <a:sym typeface="Arial"/>
              </a:rPr>
              <a:t>States</a:t>
            </a:r>
            <a:endParaRPr dirty="0"/>
          </a:p>
        </p:txBody>
      </p:sp>
      <p:sp>
        <p:nvSpPr>
          <p:cNvPr id="305" name="Google Shape;305;p27"/>
          <p:cNvSpPr txBox="1"/>
          <p:nvPr/>
        </p:nvSpPr>
        <p:spPr>
          <a:xfrm>
            <a:off x="5656611" y="4485050"/>
            <a:ext cx="28761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16724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5EC2"/>
                </a:solidFill>
                <a:latin typeface="Arial"/>
                <a:ea typeface="Arial"/>
                <a:cs typeface="Arial"/>
                <a:sym typeface="Arial"/>
              </a:rPr>
              <a:t>Four-year Universities</a:t>
            </a:r>
            <a:endParaRPr dirty="0"/>
          </a:p>
        </p:txBody>
      </p:sp>
      <p:pic>
        <p:nvPicPr>
          <p:cNvPr id="306" name="Google Shape;306;p2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876" y="2474428"/>
            <a:ext cx="1471291" cy="107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632" y="4439011"/>
            <a:ext cx="1534730" cy="129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 descr="A close up of a 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0850" y="2443819"/>
            <a:ext cx="1809936" cy="117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/>
        </p:nvSpPr>
        <p:spPr>
          <a:xfrm>
            <a:off x="516552" y="403381"/>
            <a:ext cx="797240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NEEDS INSECURITY RATES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5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TREASURE VALLEY</a:t>
            </a:r>
            <a:endParaRPr sz="2400" b="1" dirty="0">
              <a:solidFill>
                <a:srgbClr val="005E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meter&#10;&#10;Description automatically generated">
            <a:extLst>
              <a:ext uri="{FF2B5EF4-FFF2-40B4-BE49-F238E27FC236}">
                <a16:creationId xmlns:a16="http://schemas.microsoft.com/office/drawing/2014/main" id="{7878308B-1C2E-094C-82E5-A7D8DF2D8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66"/>
          <a:stretch/>
        </p:blipFill>
        <p:spPr>
          <a:xfrm>
            <a:off x="837253" y="1729241"/>
            <a:ext cx="7469493" cy="41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/>
        </p:nvSpPr>
        <p:spPr>
          <a:xfrm>
            <a:off x="585798" y="324809"/>
            <a:ext cx="79724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NEEDS INSECURITY RATES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B437A3-A197-2B47-8A50-5DFA596D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375" y="647954"/>
            <a:ext cx="10196193" cy="63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/>
        </p:nvSpPr>
        <p:spPr>
          <a:xfrm>
            <a:off x="242898" y="286604"/>
            <a:ext cx="846003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 INSECURITY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5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TREASURE VALLEY</a:t>
            </a:r>
            <a:endParaRPr sz="2400" b="1" dirty="0">
              <a:solidFill>
                <a:srgbClr val="005E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D88167-2421-3645-B6C8-9A5E8D6C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350"/>
            <a:ext cx="9144000" cy="46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/>
        </p:nvSpPr>
        <p:spPr>
          <a:xfrm>
            <a:off x="242898" y="286604"/>
            <a:ext cx="846003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 INSECURITY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5E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TREASURE VALLEY</a:t>
            </a:r>
            <a:endParaRPr sz="2400" b="1" dirty="0">
              <a:solidFill>
                <a:srgbClr val="005E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66E9B6-EDB2-5B4C-AE38-15FF81D9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7" y="1265862"/>
            <a:ext cx="9094925" cy="45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07DA365-3FD6-D64D-A249-A8378545D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0" t="1" r="21333" b="530"/>
          <a:stretch/>
        </p:blipFill>
        <p:spPr>
          <a:xfrm>
            <a:off x="3509681" y="-1"/>
            <a:ext cx="5634319" cy="6059837"/>
          </a:xfrm>
          <a:prstGeom prst="rect">
            <a:avLst/>
          </a:prstGeom>
        </p:spPr>
      </p:pic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34C9374A-3969-1F46-90B5-795CB6EC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5776" y="799873"/>
            <a:ext cx="4545105" cy="45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0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4;p28">
            <a:extLst>
              <a:ext uri="{FF2B5EF4-FFF2-40B4-BE49-F238E27FC236}">
                <a16:creationId xmlns:a16="http://schemas.microsoft.com/office/drawing/2014/main" id="{C1A78659-D24F-4643-BEE6-374680FBD89F}"/>
              </a:ext>
            </a:extLst>
          </p:cNvPr>
          <p:cNvSpPr txBox="1"/>
          <p:nvPr/>
        </p:nvSpPr>
        <p:spPr>
          <a:xfrm>
            <a:off x="585796" y="495301"/>
            <a:ext cx="79724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NEEDS INSECURITY RATES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FDC51-A7F4-2846-B2E0-B36030038781}"/>
              </a:ext>
            </a:extLst>
          </p:cNvPr>
          <p:cNvSpPr/>
          <p:nvPr/>
        </p:nvSpPr>
        <p:spPr>
          <a:xfrm>
            <a:off x="1184031" y="3124256"/>
            <a:ext cx="1277815" cy="177599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59%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E7017-A310-FD45-822D-42021CD00575}"/>
              </a:ext>
            </a:extLst>
          </p:cNvPr>
          <p:cNvSpPr/>
          <p:nvPr/>
        </p:nvSpPr>
        <p:spPr>
          <a:xfrm>
            <a:off x="6576646" y="2754923"/>
            <a:ext cx="1254369" cy="2157046"/>
          </a:xfrm>
          <a:prstGeom prst="rect">
            <a:avLst/>
          </a:prstGeom>
          <a:solidFill>
            <a:srgbClr val="02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67%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70C602-5B86-6C4E-BE05-616C7AE233B8}"/>
              </a:ext>
            </a:extLst>
          </p:cNvPr>
          <p:cNvSpPr/>
          <p:nvPr/>
        </p:nvSpPr>
        <p:spPr>
          <a:xfrm>
            <a:off x="2473569" y="2754924"/>
            <a:ext cx="4103077" cy="369332"/>
          </a:xfrm>
          <a:prstGeom prst="rect">
            <a:avLst/>
          </a:prstGeom>
          <a:pattFill prst="wdUpDiag">
            <a:fgClr>
              <a:srgbClr val="F16724"/>
            </a:fgClr>
            <a:bgClr>
              <a:schemeClr val="bg1"/>
            </a:bgClr>
          </a:pattFill>
          <a:ln>
            <a:solidFill>
              <a:srgbClr val="5656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4A09D-D936-2143-824A-E79DCB7C7A5F}"/>
              </a:ext>
            </a:extLst>
          </p:cNvPr>
          <p:cNvSpPr txBox="1"/>
          <p:nvPr/>
        </p:nvSpPr>
        <p:spPr>
          <a:xfrm>
            <a:off x="819833" y="5113178"/>
            <a:ext cx="200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656"/>
                </a:solidFill>
              </a:rPr>
              <a:t>White or Caucasian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D962A-C975-1A46-9E7E-3B07DDBA6578}"/>
              </a:ext>
            </a:extLst>
          </p:cNvPr>
          <p:cNvSpPr txBox="1"/>
          <p:nvPr/>
        </p:nvSpPr>
        <p:spPr>
          <a:xfrm>
            <a:off x="6200725" y="5113178"/>
            <a:ext cx="200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27878"/>
                </a:solidFill>
              </a:rPr>
              <a:t>Hispanic or </a:t>
            </a:r>
          </a:p>
          <a:p>
            <a:pPr algn="ctr"/>
            <a:r>
              <a:rPr lang="en-US" sz="1600" b="1" dirty="0">
                <a:solidFill>
                  <a:srgbClr val="027878"/>
                </a:solidFill>
              </a:rPr>
              <a:t>Latinx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38420-D7D3-6244-9E7B-575D49E85FB3}"/>
              </a:ext>
            </a:extLst>
          </p:cNvPr>
          <p:cNvSpPr txBox="1"/>
          <p:nvPr/>
        </p:nvSpPr>
        <p:spPr>
          <a:xfrm>
            <a:off x="2520460" y="2279125"/>
            <a:ext cx="410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16724"/>
                </a:solidFill>
              </a:rPr>
              <a:t>8 PERCENTAGE POINT DISPARITY</a:t>
            </a:r>
          </a:p>
        </p:txBody>
      </p:sp>
    </p:spTree>
    <p:extLst>
      <p:ext uri="{BB962C8B-B14F-4D97-AF65-F5344CB8AC3E}">
        <p14:creationId xmlns:p14="http://schemas.microsoft.com/office/powerpoint/2010/main" val="41842548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4;p28">
            <a:extLst>
              <a:ext uri="{FF2B5EF4-FFF2-40B4-BE49-F238E27FC236}">
                <a16:creationId xmlns:a16="http://schemas.microsoft.com/office/drawing/2014/main" id="{C1A78659-D24F-4643-BEE6-374680FBD89F}"/>
              </a:ext>
            </a:extLst>
          </p:cNvPr>
          <p:cNvSpPr txBox="1"/>
          <p:nvPr/>
        </p:nvSpPr>
        <p:spPr>
          <a:xfrm>
            <a:off x="585796" y="495301"/>
            <a:ext cx="79724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NEEDS INSECURITY RATES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6FDC51-A7F4-2846-B2E0-B36030038781}"/>
              </a:ext>
            </a:extLst>
          </p:cNvPr>
          <p:cNvSpPr/>
          <p:nvPr/>
        </p:nvSpPr>
        <p:spPr>
          <a:xfrm>
            <a:off x="1184031" y="3329354"/>
            <a:ext cx="1277815" cy="1570892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59%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E7017-A310-FD45-822D-42021CD00575}"/>
              </a:ext>
            </a:extLst>
          </p:cNvPr>
          <p:cNvSpPr/>
          <p:nvPr/>
        </p:nvSpPr>
        <p:spPr>
          <a:xfrm>
            <a:off x="6576646" y="2279125"/>
            <a:ext cx="1254369" cy="2632844"/>
          </a:xfrm>
          <a:prstGeom prst="rect">
            <a:avLst/>
          </a:prstGeom>
          <a:solidFill>
            <a:srgbClr val="02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76%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70C602-5B86-6C4E-BE05-616C7AE233B8}"/>
              </a:ext>
            </a:extLst>
          </p:cNvPr>
          <p:cNvSpPr/>
          <p:nvPr/>
        </p:nvSpPr>
        <p:spPr>
          <a:xfrm>
            <a:off x="2473569" y="2279125"/>
            <a:ext cx="4103077" cy="1050229"/>
          </a:xfrm>
          <a:prstGeom prst="rect">
            <a:avLst/>
          </a:prstGeom>
          <a:pattFill prst="wdUpDiag">
            <a:fgClr>
              <a:srgbClr val="F16724"/>
            </a:fgClr>
            <a:bgClr>
              <a:schemeClr val="bg1"/>
            </a:bgClr>
          </a:pattFill>
          <a:ln>
            <a:solidFill>
              <a:srgbClr val="5656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4A09D-D936-2143-824A-E79DCB7C7A5F}"/>
              </a:ext>
            </a:extLst>
          </p:cNvPr>
          <p:cNvSpPr txBox="1"/>
          <p:nvPr/>
        </p:nvSpPr>
        <p:spPr>
          <a:xfrm>
            <a:off x="819833" y="5113178"/>
            <a:ext cx="200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656"/>
                </a:solidFill>
              </a:rPr>
              <a:t>Student Does Not Have Children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D962A-C975-1A46-9E7E-3B07DDBA6578}"/>
              </a:ext>
            </a:extLst>
          </p:cNvPr>
          <p:cNvSpPr txBox="1"/>
          <p:nvPr/>
        </p:nvSpPr>
        <p:spPr>
          <a:xfrm>
            <a:off x="6200725" y="5113177"/>
            <a:ext cx="200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27878"/>
                </a:solidFill>
              </a:rPr>
              <a:t>Student Has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38420-D7D3-6244-9E7B-575D49E85FB3}"/>
              </a:ext>
            </a:extLst>
          </p:cNvPr>
          <p:cNvSpPr txBox="1"/>
          <p:nvPr/>
        </p:nvSpPr>
        <p:spPr>
          <a:xfrm>
            <a:off x="2491151" y="1893251"/>
            <a:ext cx="416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16724"/>
                </a:solidFill>
              </a:rPr>
              <a:t>17 PERCENTAGE POINT DISPARITY</a:t>
            </a:r>
          </a:p>
        </p:txBody>
      </p:sp>
    </p:spTree>
    <p:extLst>
      <p:ext uri="{BB962C8B-B14F-4D97-AF65-F5344CB8AC3E}">
        <p14:creationId xmlns:p14="http://schemas.microsoft.com/office/powerpoint/2010/main" val="267220421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/>
          <p:nvPr/>
        </p:nvSpPr>
        <p:spPr>
          <a:xfrm>
            <a:off x="155128" y="218509"/>
            <a:ext cx="883374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PANDEMIC IMPACTS 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JOB INSECURITY AMONG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STUDENTS EMPLOYED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PRE-PANDEMIC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B727A3C7-AA30-9640-95AB-DA579F39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5" y="2626986"/>
            <a:ext cx="9054490" cy="34084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2;p37">
            <a:extLst>
              <a:ext uri="{FF2B5EF4-FFF2-40B4-BE49-F238E27FC236}">
                <a16:creationId xmlns:a16="http://schemas.microsoft.com/office/drawing/2014/main" id="{40DA8CDC-B2E8-8448-9772-123EBCFDAB49}"/>
              </a:ext>
            </a:extLst>
          </p:cNvPr>
          <p:cNvSpPr txBox="1"/>
          <p:nvPr/>
        </p:nvSpPr>
        <p:spPr>
          <a:xfrm>
            <a:off x="310254" y="664593"/>
            <a:ext cx="85234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ARE EXPERIENCING ANXIETY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F3E00-A27E-E344-8BC7-7915EA2EED6F}"/>
              </a:ext>
            </a:extLst>
          </p:cNvPr>
          <p:cNvSpPr txBox="1"/>
          <p:nvPr/>
        </p:nvSpPr>
        <p:spPr>
          <a:xfrm>
            <a:off x="1906292" y="2535071"/>
            <a:ext cx="266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724"/>
                </a:solidFill>
              </a:rPr>
              <a:t>49%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F6264-8DA2-AC43-9308-75ED35B41143}"/>
              </a:ext>
            </a:extLst>
          </p:cNvPr>
          <p:cNvSpPr txBox="1"/>
          <p:nvPr/>
        </p:nvSpPr>
        <p:spPr>
          <a:xfrm>
            <a:off x="1906291" y="3504774"/>
            <a:ext cx="2665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65656"/>
                </a:solidFill>
              </a:rPr>
              <a:t>AT TWO-YEAR COLLEGES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3A0C2208-1D36-B048-B59A-ACE3B0097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888067"/>
            <a:ext cx="3140667" cy="3140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7C28F-FCAE-8B41-8DC3-25423FF22E91}"/>
              </a:ext>
            </a:extLst>
          </p:cNvPr>
          <p:cNvSpPr txBox="1"/>
          <p:nvPr/>
        </p:nvSpPr>
        <p:spPr>
          <a:xfrm>
            <a:off x="-670560" y="33731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8dba6b4bb4_0_34"/>
          <p:cNvSpPr/>
          <p:nvPr/>
        </p:nvSpPr>
        <p:spPr>
          <a:xfrm>
            <a:off x="2742925" y="4652400"/>
            <a:ext cx="6058800" cy="906000"/>
          </a:xfrm>
          <a:prstGeom prst="rect">
            <a:avLst/>
          </a:prstGeom>
          <a:solidFill>
            <a:srgbClr val="005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8dba6b4bb4_0_34"/>
          <p:cNvSpPr/>
          <p:nvPr/>
        </p:nvSpPr>
        <p:spPr>
          <a:xfrm>
            <a:off x="341100" y="3322600"/>
            <a:ext cx="7950900" cy="1157400"/>
          </a:xfrm>
          <a:prstGeom prst="rect">
            <a:avLst/>
          </a:prstGeom>
          <a:solidFill>
            <a:srgbClr val="0278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g8dba6b4bb4_0_34"/>
          <p:cNvSpPr/>
          <p:nvPr/>
        </p:nvSpPr>
        <p:spPr>
          <a:xfrm>
            <a:off x="3804725" y="2095000"/>
            <a:ext cx="4997100" cy="1053600"/>
          </a:xfrm>
          <a:prstGeom prst="rect">
            <a:avLst/>
          </a:prstGeom>
          <a:solidFill>
            <a:srgbClr val="F16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8dba6b4bb4_0_34"/>
          <p:cNvSpPr/>
          <p:nvPr/>
        </p:nvSpPr>
        <p:spPr>
          <a:xfrm>
            <a:off x="341100" y="586900"/>
            <a:ext cx="5461500" cy="1334100"/>
          </a:xfrm>
          <a:prstGeom prst="rect">
            <a:avLst/>
          </a:prstGeom>
          <a:solidFill>
            <a:srgbClr val="005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g8dba6b4bb4_0_34"/>
          <p:cNvPicPr preferRelativeResize="0"/>
          <p:nvPr/>
        </p:nvPicPr>
        <p:blipFill rotWithShape="1">
          <a:blip r:embed="rId3">
            <a:alphaModFix/>
          </a:blip>
          <a:srcRect t="18633"/>
          <a:stretch/>
        </p:blipFill>
        <p:spPr>
          <a:xfrm>
            <a:off x="573263" y="763613"/>
            <a:ext cx="4997189" cy="98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8dba6b4bb4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6027" y="2248940"/>
            <a:ext cx="4619837" cy="75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8dba6b4bb4_0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37" y="3447457"/>
            <a:ext cx="7614833" cy="90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8dba6b4bb4_0_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4177" y="4817550"/>
            <a:ext cx="5704440" cy="55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190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2;p37">
            <a:extLst>
              <a:ext uri="{FF2B5EF4-FFF2-40B4-BE49-F238E27FC236}">
                <a16:creationId xmlns:a16="http://schemas.microsoft.com/office/drawing/2014/main" id="{40DA8CDC-B2E8-8448-9772-123EBCFDAB49}"/>
              </a:ext>
            </a:extLst>
          </p:cNvPr>
          <p:cNvSpPr txBox="1"/>
          <p:nvPr/>
        </p:nvSpPr>
        <p:spPr>
          <a:xfrm>
            <a:off x="310256" y="520807"/>
            <a:ext cx="85234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36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HAVE TO TAKE CARE OF FAMILY MEMBERS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shirt, light&#10;&#10;Description automatically generated">
            <a:extLst>
              <a:ext uri="{FF2B5EF4-FFF2-40B4-BE49-F238E27FC236}">
                <a16:creationId xmlns:a16="http://schemas.microsoft.com/office/drawing/2014/main" id="{EC76F71F-01FD-B94E-B57A-350525FA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2078108"/>
            <a:ext cx="2853332" cy="2853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2C1CB-BD44-7748-B19E-F46D1C1BCF67}"/>
              </a:ext>
            </a:extLst>
          </p:cNvPr>
          <p:cNvSpPr txBox="1"/>
          <p:nvPr/>
        </p:nvSpPr>
        <p:spPr>
          <a:xfrm>
            <a:off x="1906292" y="2535071"/>
            <a:ext cx="266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724"/>
                </a:solidFill>
              </a:rPr>
              <a:t>41%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C9A4D-431D-D44A-BC93-DC75700A9F92}"/>
              </a:ext>
            </a:extLst>
          </p:cNvPr>
          <p:cNvSpPr txBox="1"/>
          <p:nvPr/>
        </p:nvSpPr>
        <p:spPr>
          <a:xfrm>
            <a:off x="1906291" y="3504774"/>
            <a:ext cx="2665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65656"/>
                </a:solidFill>
              </a:rPr>
              <a:t>AT TWO-YEAR COLLEGES</a:t>
            </a:r>
          </a:p>
        </p:txBody>
      </p:sp>
    </p:spTree>
    <p:extLst>
      <p:ext uri="{BB962C8B-B14F-4D97-AF65-F5344CB8AC3E}">
        <p14:creationId xmlns:p14="http://schemas.microsoft.com/office/powerpoint/2010/main" val="41097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dba6b4bb4_0_6"/>
          <p:cNvSpPr txBox="1"/>
          <p:nvPr/>
        </p:nvSpPr>
        <p:spPr>
          <a:xfrm>
            <a:off x="254625" y="260550"/>
            <a:ext cx="87273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MOST STUDENTS DID NOT GET THE HELP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 strike="noStrike" cap="none" dirty="0">
                <a:solidFill>
                  <a:srgbClr val="0278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THEY NEEDED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F23D9F-A31D-6248-BB58-732DBB88D96E}"/>
              </a:ext>
            </a:extLst>
          </p:cNvPr>
          <p:cNvSpPr txBox="1"/>
          <p:nvPr/>
        </p:nvSpPr>
        <p:spPr>
          <a:xfrm>
            <a:off x="1045054" y="2458126"/>
            <a:ext cx="266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724"/>
                </a:solidFill>
              </a:rPr>
              <a:t>46%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09B6C-1947-6F48-97B5-20F0DE58C607}"/>
              </a:ext>
            </a:extLst>
          </p:cNvPr>
          <p:cNvSpPr txBox="1"/>
          <p:nvPr/>
        </p:nvSpPr>
        <p:spPr>
          <a:xfrm>
            <a:off x="1034420" y="3824632"/>
            <a:ext cx="266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16724"/>
                </a:solidFill>
              </a:rPr>
              <a:t>22%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D95DC-00B8-B147-812A-943ED0AFE1C2}"/>
              </a:ext>
            </a:extLst>
          </p:cNvPr>
          <p:cNvSpPr txBox="1"/>
          <p:nvPr/>
        </p:nvSpPr>
        <p:spPr>
          <a:xfrm>
            <a:off x="3710761" y="2504292"/>
            <a:ext cx="4579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5656"/>
                </a:solidFill>
              </a:rPr>
              <a:t>Food insecure students using SNAP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74C7E-5606-5741-8ACB-508B0ABBB215}"/>
              </a:ext>
            </a:extLst>
          </p:cNvPr>
          <p:cNvSpPr txBox="1"/>
          <p:nvPr/>
        </p:nvSpPr>
        <p:spPr>
          <a:xfrm>
            <a:off x="3700127" y="3870798"/>
            <a:ext cx="4579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65656"/>
                </a:solidFill>
              </a:rPr>
              <a:t>Basic needs insecure students using any campus support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D0050B-AEA5-5640-A901-96E29D4E0091}"/>
              </a:ext>
            </a:extLst>
          </p:cNvPr>
          <p:cNvCxnSpPr/>
          <p:nvPr/>
        </p:nvCxnSpPr>
        <p:spPr>
          <a:xfrm>
            <a:off x="3413051" y="2594344"/>
            <a:ext cx="0" cy="740945"/>
          </a:xfrm>
          <a:prstGeom prst="line">
            <a:avLst/>
          </a:prstGeom>
          <a:ln>
            <a:solidFill>
              <a:srgbClr val="56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739C3-DB64-D349-808B-39E84CB54436}"/>
              </a:ext>
            </a:extLst>
          </p:cNvPr>
          <p:cNvCxnSpPr/>
          <p:nvPr/>
        </p:nvCxnSpPr>
        <p:spPr>
          <a:xfrm>
            <a:off x="3413051" y="3915823"/>
            <a:ext cx="0" cy="740945"/>
          </a:xfrm>
          <a:prstGeom prst="line">
            <a:avLst/>
          </a:prstGeom>
          <a:ln>
            <a:solidFill>
              <a:srgbClr val="56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B07E6-6B18-5D48-9EC1-DFC6B4F4E080}"/>
              </a:ext>
            </a:extLst>
          </p:cNvPr>
          <p:cNvSpPr/>
          <p:nvPr/>
        </p:nvSpPr>
        <p:spPr>
          <a:xfrm>
            <a:off x="0" y="1"/>
            <a:ext cx="9144000" cy="605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1" name="mike-wilson-36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0" y="0"/>
            <a:ext cx="6044339" cy="6044339"/>
          </a:xfrm>
          <a:prstGeom prst="rect">
            <a:avLst/>
          </a:prstGeom>
          <a:ln w="12700">
            <a:no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0472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75F63E1-601F-9B4D-9E31-AE3A40F15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7"/>
          <a:stretch/>
        </p:blipFill>
        <p:spPr>
          <a:xfrm>
            <a:off x="1289957" y="0"/>
            <a:ext cx="7854043" cy="60757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1F8B67-753F-2E4D-B357-AE00EF2A09A3}"/>
              </a:ext>
            </a:extLst>
          </p:cNvPr>
          <p:cNvSpPr/>
          <p:nvPr/>
        </p:nvSpPr>
        <p:spPr>
          <a:xfrm>
            <a:off x="0" y="-21266"/>
            <a:ext cx="4572000" cy="609701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1868CA-D837-EA42-AAAD-F037186B98AC}"/>
              </a:ext>
            </a:extLst>
          </p:cNvPr>
          <p:cNvSpPr txBox="1">
            <a:spLocks/>
          </p:cNvSpPr>
          <p:nvPr/>
        </p:nvSpPr>
        <p:spPr>
          <a:xfrm>
            <a:off x="162732" y="1549350"/>
            <a:ext cx="4246536" cy="36205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Students are humans first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Acknowledge their stress and basic needs at least as much as you emphasize the importance of college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F7788-B009-5D42-AD5F-F2E6F8721553}"/>
              </a:ext>
            </a:extLst>
          </p:cNvPr>
          <p:cNvSpPr txBox="1">
            <a:spLocks/>
          </p:cNvSpPr>
          <p:nvPr/>
        </p:nvSpPr>
        <p:spPr>
          <a:xfrm>
            <a:off x="557884" y="146514"/>
            <a:ext cx="34562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Can Help</a:t>
            </a:r>
          </a:p>
        </p:txBody>
      </p:sp>
    </p:spTree>
    <p:extLst>
      <p:ext uri="{BB962C8B-B14F-4D97-AF65-F5344CB8AC3E}">
        <p14:creationId xmlns:p14="http://schemas.microsoft.com/office/powerpoint/2010/main" val="22500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71F8B67-753F-2E4D-B357-AE00EF2A09A3}"/>
              </a:ext>
            </a:extLst>
          </p:cNvPr>
          <p:cNvSpPr/>
          <p:nvPr/>
        </p:nvSpPr>
        <p:spPr>
          <a:xfrm>
            <a:off x="0" y="-21266"/>
            <a:ext cx="4572000" cy="609701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9CD0558-AE89-8F40-B1C1-60E64FC4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92" y="389799"/>
            <a:ext cx="379941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Emails</a:t>
            </a:r>
            <a:b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5A5993-8A63-DA4A-86E6-E09B233B47A2}"/>
              </a:ext>
            </a:extLst>
          </p:cNvPr>
          <p:cNvSpPr txBox="1"/>
          <p:nvPr/>
        </p:nvSpPr>
        <p:spPr>
          <a:xfrm>
            <a:off x="128641" y="1563617"/>
            <a:ext cx="4319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Affirm their progress in college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 tips on how to succeed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 supports relevant to their lives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typewriter on a table&#10;&#10;Description automatically generated">
            <a:extLst>
              <a:ext uri="{FF2B5EF4-FFF2-40B4-BE49-F238E27FC236}">
                <a16:creationId xmlns:a16="http://schemas.microsoft.com/office/drawing/2014/main" id="{BA555937-B39A-5849-ADDE-9C6610CDF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7"/>
          <a:stretch/>
        </p:blipFill>
        <p:spPr>
          <a:xfrm>
            <a:off x="4571999" y="-21268"/>
            <a:ext cx="4572001" cy="60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8dba6b4bb4_1_305"/>
          <p:cNvSpPr txBox="1"/>
          <p:nvPr/>
        </p:nvSpPr>
        <p:spPr>
          <a:xfrm>
            <a:off x="283800" y="274125"/>
            <a:ext cx="64305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027878"/>
                </a:solidFill>
              </a:rPr>
              <a:t>COVIDCollegeSupport.com</a:t>
            </a:r>
            <a:r>
              <a:rPr lang="en-US" sz="3000" dirty="0">
                <a:solidFill>
                  <a:srgbClr val="027878"/>
                </a:solidFill>
              </a:rPr>
              <a:t> </a:t>
            </a:r>
          </a:p>
        </p:txBody>
      </p:sp>
      <p:pic>
        <p:nvPicPr>
          <p:cNvPr id="588" name="Google Shape;588;g8dba6b4bb4_1_305"/>
          <p:cNvPicPr preferRelativeResize="0"/>
          <p:nvPr/>
        </p:nvPicPr>
        <p:blipFill rotWithShape="1">
          <a:blip r:embed="rId3">
            <a:alphaModFix/>
          </a:blip>
          <a:srcRect l="6137" t="23387" r="5044" b="24917"/>
          <a:stretch/>
        </p:blipFill>
        <p:spPr>
          <a:xfrm>
            <a:off x="308725" y="2257925"/>
            <a:ext cx="4219999" cy="24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8dba6b4bb4_1_305"/>
          <p:cNvPicPr preferRelativeResize="0"/>
          <p:nvPr/>
        </p:nvPicPr>
        <p:blipFill rotWithShape="1">
          <a:blip r:embed="rId3">
            <a:alphaModFix/>
          </a:blip>
          <a:srcRect l="6137" t="23387" r="5044" b="24917"/>
          <a:stretch/>
        </p:blipFill>
        <p:spPr>
          <a:xfrm>
            <a:off x="4680700" y="2257925"/>
            <a:ext cx="4219999" cy="24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8dba6b4bb4_1_305"/>
          <p:cNvPicPr preferRelativeResize="0"/>
          <p:nvPr/>
        </p:nvPicPr>
        <p:blipFill rotWithShape="1">
          <a:blip r:embed="rId4">
            <a:alphaModFix/>
          </a:blip>
          <a:srcRect l="4407" r="7080"/>
          <a:stretch/>
        </p:blipFill>
        <p:spPr>
          <a:xfrm>
            <a:off x="1068150" y="2610450"/>
            <a:ext cx="2666476" cy="16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8dba6b4bb4_1_305"/>
          <p:cNvPicPr preferRelativeResize="0"/>
          <p:nvPr/>
        </p:nvPicPr>
        <p:blipFill rotWithShape="1">
          <a:blip r:embed="rId4">
            <a:alphaModFix/>
          </a:blip>
          <a:srcRect l="4407" r="7080"/>
          <a:stretch/>
        </p:blipFill>
        <p:spPr>
          <a:xfrm>
            <a:off x="5457463" y="2610450"/>
            <a:ext cx="2666476" cy="16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8dba6b4bb4_1_3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1400" y="2788425"/>
            <a:ext cx="1558625" cy="14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8dba6b4bb4_1_305"/>
          <p:cNvSpPr txBox="1"/>
          <p:nvPr/>
        </p:nvSpPr>
        <p:spPr>
          <a:xfrm>
            <a:off x="922250" y="1569375"/>
            <a:ext cx="29907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27878"/>
                </a:solidFill>
              </a:rPr>
              <a:t>Support across </a:t>
            </a:r>
            <a:endParaRPr sz="1500" b="1">
              <a:solidFill>
                <a:srgbClr val="027878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27878"/>
                </a:solidFill>
              </a:rPr>
              <a:t>basic needs categories</a:t>
            </a:r>
            <a:endParaRPr sz="1500" b="1">
              <a:solidFill>
                <a:srgbClr val="027878"/>
              </a:solidFill>
            </a:endParaRPr>
          </a:p>
        </p:txBody>
      </p:sp>
      <p:sp>
        <p:nvSpPr>
          <p:cNvPr id="594" name="Google Shape;594;g8dba6b4bb4_1_305"/>
          <p:cNvSpPr txBox="1"/>
          <p:nvPr/>
        </p:nvSpPr>
        <p:spPr>
          <a:xfrm>
            <a:off x="5295350" y="1655200"/>
            <a:ext cx="29907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27878"/>
                </a:solidFill>
              </a:rPr>
              <a:t>Localized guides,</a:t>
            </a:r>
            <a:endParaRPr sz="1500" b="1">
              <a:solidFill>
                <a:srgbClr val="027878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27878"/>
                </a:solidFill>
              </a:rPr>
              <a:t>made for and by students</a:t>
            </a:r>
            <a:endParaRPr sz="1500" b="1">
              <a:solidFill>
                <a:srgbClr val="027878"/>
              </a:solidFill>
            </a:endParaRPr>
          </a:p>
        </p:txBody>
      </p:sp>
      <p:sp>
        <p:nvSpPr>
          <p:cNvPr id="10" name="Google Shape;587;g8dba6b4bb4_1_305">
            <a:extLst>
              <a:ext uri="{FF2B5EF4-FFF2-40B4-BE49-F238E27FC236}">
                <a16:creationId xmlns:a16="http://schemas.microsoft.com/office/drawing/2014/main" id="{B1C92D48-55BF-794C-ACF3-EF995F847644}"/>
              </a:ext>
            </a:extLst>
          </p:cNvPr>
          <p:cNvSpPr txBox="1"/>
          <p:nvPr/>
        </p:nvSpPr>
        <p:spPr>
          <a:xfrm>
            <a:off x="283800" y="5189938"/>
            <a:ext cx="8373312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27878"/>
                </a:solidFill>
              </a:rPr>
              <a:t>Offered by </a:t>
            </a:r>
            <a:r>
              <a:rPr lang="en-US" sz="3000" i="1" dirty="0" err="1">
                <a:solidFill>
                  <a:srgbClr val="027878"/>
                </a:solidFill>
              </a:rPr>
              <a:t>Edquity</a:t>
            </a:r>
            <a:r>
              <a:rPr lang="en-US" sz="3000" dirty="0">
                <a:solidFill>
                  <a:srgbClr val="027878"/>
                </a:solidFill>
              </a:rPr>
              <a:t>, an emergency aid company</a:t>
            </a:r>
          </a:p>
        </p:txBody>
      </p:sp>
    </p:spTree>
    <p:extLst>
      <p:ext uri="{BB962C8B-B14F-4D97-AF65-F5344CB8AC3E}">
        <p14:creationId xmlns:p14="http://schemas.microsoft.com/office/powerpoint/2010/main" val="343287381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8dba6b4bb4_1_305"/>
          <p:cNvSpPr txBox="1"/>
          <p:nvPr/>
        </p:nvSpPr>
        <p:spPr>
          <a:xfrm>
            <a:off x="283800" y="274125"/>
            <a:ext cx="64305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2787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RiseFree.org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2787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/Covid-19-Help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787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" name="Google Shape;593;g8dba6b4bb4_1_305"/>
          <p:cNvSpPr txBox="1"/>
          <p:nvPr/>
        </p:nvSpPr>
        <p:spPr>
          <a:xfrm>
            <a:off x="922250" y="1569375"/>
            <a:ext cx="29907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2787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Connect with a case manager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2787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g8dba6b4bb4_1_305"/>
          <p:cNvSpPr txBox="1"/>
          <p:nvPr/>
        </p:nvSpPr>
        <p:spPr>
          <a:xfrm>
            <a:off x="5295350" y="1655200"/>
            <a:ext cx="29907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2787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Students support students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2787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073CD03-4D60-5F45-BAA9-2CE1C7F90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687" y="2250269"/>
            <a:ext cx="5949616" cy="3580516"/>
          </a:xfrm>
          <a:prstGeom prst="rect">
            <a:avLst/>
          </a:prstGeom>
        </p:spPr>
      </p:pic>
      <p:sp>
        <p:nvSpPr>
          <p:cNvPr id="12" name="Google Shape;587;g8dba6b4bb4_1_305">
            <a:extLst>
              <a:ext uri="{FF2B5EF4-FFF2-40B4-BE49-F238E27FC236}">
                <a16:creationId xmlns:a16="http://schemas.microsoft.com/office/drawing/2014/main" id="{74846635-F972-D94E-B286-B9240C4204DE}"/>
              </a:ext>
            </a:extLst>
          </p:cNvPr>
          <p:cNvSpPr txBox="1"/>
          <p:nvPr/>
        </p:nvSpPr>
        <p:spPr>
          <a:xfrm>
            <a:off x="283800" y="5189938"/>
            <a:ext cx="8373312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27878"/>
                </a:solidFill>
              </a:rPr>
              <a:t>Offered by </a:t>
            </a:r>
            <a:r>
              <a:rPr lang="en-US" sz="3000" i="1" dirty="0">
                <a:solidFill>
                  <a:srgbClr val="027878"/>
                </a:solidFill>
              </a:rPr>
              <a:t>Rise</a:t>
            </a:r>
            <a:r>
              <a:rPr lang="en-US" sz="3000" dirty="0">
                <a:solidFill>
                  <a:srgbClr val="027878"/>
                </a:solidFill>
              </a:rPr>
              <a:t>, a non-profit &amp; advocacy org</a:t>
            </a:r>
          </a:p>
        </p:txBody>
      </p:sp>
    </p:spTree>
    <p:extLst>
      <p:ext uri="{BB962C8B-B14F-4D97-AF65-F5344CB8AC3E}">
        <p14:creationId xmlns:p14="http://schemas.microsoft.com/office/powerpoint/2010/main" val="330046416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2EF88A5E-E3F9-B447-9D1E-C2E4648B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6" r="15392"/>
          <a:stretch/>
        </p:blipFill>
        <p:spPr>
          <a:xfrm>
            <a:off x="4314493" y="0"/>
            <a:ext cx="4829503" cy="60792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1F8B67-753F-2E4D-B357-AE00EF2A09A3}"/>
              </a:ext>
            </a:extLst>
          </p:cNvPr>
          <p:cNvSpPr/>
          <p:nvPr/>
        </p:nvSpPr>
        <p:spPr>
          <a:xfrm>
            <a:off x="-3" y="0"/>
            <a:ext cx="4572000" cy="607575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9CD0558-AE89-8F40-B1C1-60E64FC4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00" y="119468"/>
            <a:ext cx="405699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lang="en-US" sz="3600" b="1" u="sng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5A5993-8A63-DA4A-86E6-E09B233B47A2}"/>
              </a:ext>
            </a:extLst>
          </p:cNvPr>
          <p:cNvSpPr txBox="1"/>
          <p:nvPr/>
        </p:nvSpPr>
        <p:spPr>
          <a:xfrm>
            <a:off x="257500" y="1445031"/>
            <a:ext cx="43193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 both synchronous and asynchronous virtual support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them focus on their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growth&gt; absolute standards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21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3DFAE6-C6EC-9847-8BCF-DF34B4EF66F9}"/>
              </a:ext>
            </a:extLst>
          </p:cNvPr>
          <p:cNvSpPr/>
          <p:nvPr/>
        </p:nvSpPr>
        <p:spPr>
          <a:xfrm>
            <a:off x="3015048" y="0"/>
            <a:ext cx="6128952" cy="605307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4" name="Google Shape;774;p16"/>
          <p:cNvSpPr txBox="1">
            <a:spLocks noGrp="1"/>
          </p:cNvSpPr>
          <p:nvPr>
            <p:ph type="title"/>
          </p:nvPr>
        </p:nvSpPr>
        <p:spPr>
          <a:xfrm>
            <a:off x="3326670" y="270785"/>
            <a:ext cx="55057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6724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Deploy Emergency Aid Equitably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75" name="Google Shape;775;p16"/>
          <p:cNvSpPr txBox="1">
            <a:spLocks noGrp="1"/>
          </p:cNvSpPr>
          <p:nvPr>
            <p:ph type="body" idx="1"/>
          </p:nvPr>
        </p:nvSpPr>
        <p:spPr>
          <a:xfrm>
            <a:off x="3264886" y="1596348"/>
            <a:ext cx="562927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Speed is key, but the pandemic is ongoing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“First come first served” is not equitable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You can braid funding streams to serve non-FAFSA filers 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Don’t make students perform their poverty</a:t>
            </a:r>
          </a:p>
          <a:p>
            <a:pPr marL="514350" indent="-514350">
              <a:buSzPts val="2400"/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Put applications online and advertise widely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66800" lvl="1" indent="-457200">
              <a:buSzPts val="2400"/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buSzPts val="2800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See detailed guides on the Hope website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0" indent="-514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endParaRPr sz="22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AD65861B-F2EE-224F-8645-C49085C74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r="27722"/>
          <a:stretch/>
        </p:blipFill>
        <p:spPr>
          <a:xfrm>
            <a:off x="-1" y="1182"/>
            <a:ext cx="3139967" cy="60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2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7B8C3-C960-1649-9977-5C1E6C71E739}"/>
              </a:ext>
            </a:extLst>
          </p:cNvPr>
          <p:cNvSpPr/>
          <p:nvPr/>
        </p:nvSpPr>
        <p:spPr>
          <a:xfrm>
            <a:off x="0" y="-21266"/>
            <a:ext cx="4572000" cy="609701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4" name="Google Shape;774;p16"/>
          <p:cNvSpPr txBox="1">
            <a:spLocks noGrp="1"/>
          </p:cNvSpPr>
          <p:nvPr>
            <p:ph type="title"/>
          </p:nvPr>
        </p:nvSpPr>
        <p:spPr>
          <a:xfrm>
            <a:off x="430235" y="262082"/>
            <a:ext cx="37115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6724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Supplement Emergency Aid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75" name="Google Shape;775;p16"/>
          <p:cNvSpPr txBox="1">
            <a:spLocks noGrp="1"/>
          </p:cNvSpPr>
          <p:nvPr>
            <p:ph type="body" idx="1"/>
          </p:nvPr>
        </p:nvSpPr>
        <p:spPr>
          <a:xfrm>
            <a:off x="430234" y="1870993"/>
            <a:ext cx="39099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buSzPts val="2400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Tell all students how to file for unemployment insurance</a:t>
            </a:r>
          </a:p>
          <a:p>
            <a:pPr marL="514350" indent="-514350">
              <a:buSzPts val="2400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Connect them to public benefits, including SNAP, EITC, and Medicaid</a:t>
            </a:r>
          </a:p>
          <a:p>
            <a:pPr marL="514350" indent="-514350">
              <a:buSzPts val="2400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Provide navigational support</a:t>
            </a:r>
          </a:p>
          <a:p>
            <a:pPr marL="0" indent="0">
              <a:buSzPts val="2400"/>
              <a:buNone/>
            </a:pP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SzPts val="2400"/>
              <a:buNone/>
            </a:pP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SzPts val="2400"/>
              <a:buNone/>
            </a:pPr>
            <a:endParaRPr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erson sitting in a tree&#10;&#10;Description automatically generated">
            <a:extLst>
              <a:ext uri="{FF2B5EF4-FFF2-40B4-BE49-F238E27FC236}">
                <a16:creationId xmlns:a16="http://schemas.microsoft.com/office/drawing/2014/main" id="{6358F019-536F-7944-ACC1-261629710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9" r="19831"/>
          <a:stretch/>
        </p:blipFill>
        <p:spPr>
          <a:xfrm>
            <a:off x="4571998" y="-21266"/>
            <a:ext cx="4572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3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75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down a street next to a car&#10;&#10;Description automatically generated">
            <a:extLst>
              <a:ext uri="{FF2B5EF4-FFF2-40B4-BE49-F238E27FC236}">
                <a16:creationId xmlns:a16="http://schemas.microsoft.com/office/drawing/2014/main" id="{1D055563-263B-C548-8F26-0581B9761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4"/>
          <a:stretch/>
        </p:blipFill>
        <p:spPr>
          <a:xfrm>
            <a:off x="2456480" y="-14654"/>
            <a:ext cx="6687520" cy="6081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9D6D83-2B0A-1C45-B6EB-AD0FBF345203}"/>
              </a:ext>
            </a:extLst>
          </p:cNvPr>
          <p:cNvSpPr/>
          <p:nvPr/>
        </p:nvSpPr>
        <p:spPr>
          <a:xfrm>
            <a:off x="0" y="-14654"/>
            <a:ext cx="4912962" cy="6081345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40" y="128527"/>
            <a:ext cx="526506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52" y="1253211"/>
            <a:ext cx="4443656" cy="48134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 that they are 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alone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human with them; share your struggles at appropriate times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support for anxiety: normalize it, offer perspective, shift the spotlight, encourage distraction, manage your own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92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9508421A-0468-C14D-BF3D-608B3DE4D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0"/>
          <a:stretch/>
        </p:blipFill>
        <p:spPr>
          <a:xfrm>
            <a:off x="2758699" y="-14655"/>
            <a:ext cx="6385301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FE24AB-53E5-F142-AAAD-7725B91D7078}"/>
              </a:ext>
            </a:extLst>
          </p:cNvPr>
          <p:cNvSpPr/>
          <p:nvPr/>
        </p:nvSpPr>
        <p:spPr>
          <a:xfrm>
            <a:off x="-1" y="1"/>
            <a:ext cx="4912963" cy="6081344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Google Shape;288;g7196877ea7_0_0"/>
          <p:cNvSpPr txBox="1">
            <a:spLocks noGrp="1"/>
          </p:cNvSpPr>
          <p:nvPr>
            <p:ph type="title"/>
          </p:nvPr>
        </p:nvSpPr>
        <p:spPr>
          <a:xfrm>
            <a:off x="306298" y="11103"/>
            <a:ext cx="417638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</a:t>
            </a:r>
            <a:endParaRPr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g7196877ea7_0_0"/>
          <p:cNvSpPr txBox="1">
            <a:spLocks noGrp="1"/>
          </p:cNvSpPr>
          <p:nvPr>
            <p:ph type="body" idx="1"/>
          </p:nvPr>
        </p:nvSpPr>
        <p:spPr>
          <a:xfrm>
            <a:off x="0" y="851937"/>
            <a:ext cx="4788976" cy="437747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3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Include students in stimulus payments and unemployment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Increase emergency aid funding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Suspend SNAP work requirements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Support institutions to expand services and improve teacher working conditions</a:t>
            </a:r>
            <a:endParaRPr lang="en-US" sz="2300" i="1" u="sng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Make public higher education free</a:t>
            </a:r>
            <a:endParaRPr sz="23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057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699" name="Google Shape;699;p4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700" name="Google Shape;700;p41"/>
          <p:cNvSpPr/>
          <p:nvPr/>
        </p:nvSpPr>
        <p:spPr>
          <a:xfrm>
            <a:off x="3379606" y="3244334"/>
            <a:ext cx="23847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PPT TEMPLATE END.jpg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1" name="Google Shape;701;p41" descr="PPT TEMPLATE E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476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1535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7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1538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1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1535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1595"/>
            <a:ext cx="9144000" cy="53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628650" y="1354897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What happens outside the classroom matters for what happens in it…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616</Words>
  <Application>Microsoft Office PowerPoint</Application>
  <PresentationFormat>On-screen Show (4:3)</PresentationFormat>
  <Paragraphs>145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 Light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outside the classroom matters for what happens in it…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Emails </vt:lpstr>
      <vt:lpstr>PowerPoint Presentation</vt:lpstr>
      <vt:lpstr>PowerPoint Presentation</vt:lpstr>
      <vt:lpstr>Think Flexible </vt:lpstr>
      <vt:lpstr>Deploy Emergency Aid Equitably</vt:lpstr>
      <vt:lpstr>Supplement Emergency Aid</vt:lpstr>
      <vt:lpstr>Support the Humans</vt:lpstr>
      <vt:lpstr>Advocate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Goldrick-Rab</dc:creator>
  <cp:lastModifiedBy>Carol Warden</cp:lastModifiedBy>
  <cp:revision>65</cp:revision>
  <dcterms:created xsi:type="dcterms:W3CDTF">2020-06-11T22:54:15Z</dcterms:created>
  <dcterms:modified xsi:type="dcterms:W3CDTF">2024-02-26T19:45:41Z</dcterms:modified>
</cp:coreProperties>
</file>