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sldIdLst>
    <p:sldId id="256" r:id="rId3"/>
    <p:sldId id="262" r:id="rId4"/>
    <p:sldId id="257" r:id="rId5"/>
    <p:sldId id="281" r:id="rId6"/>
    <p:sldId id="263" r:id="rId7"/>
    <p:sldId id="283" r:id="rId8"/>
    <p:sldId id="284" r:id="rId9"/>
    <p:sldId id="285" r:id="rId10"/>
    <p:sldId id="286" r:id="rId11"/>
    <p:sldId id="287" r:id="rId12"/>
    <p:sldId id="288" r:id="rId13"/>
    <p:sldId id="289" r:id="rId14"/>
    <p:sldId id="290" r:id="rId15"/>
    <p:sldId id="291" r:id="rId16"/>
    <p:sldId id="282"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58" r:id="rId45"/>
    <p:sldId id="264" r:id="rId46"/>
    <p:sldId id="259" r:id="rId47"/>
    <p:sldId id="260" r:id="rId48"/>
    <p:sldId id="261" r:id="rId49"/>
    <p:sldId id="265" r:id="rId50"/>
    <p:sldId id="266" r:id="rId51"/>
    <p:sldId id="267" r:id="rId52"/>
    <p:sldId id="268" r:id="rId53"/>
    <p:sldId id="269" r:id="rId54"/>
    <p:sldId id="270" r:id="rId55"/>
    <p:sldId id="271" r:id="rId56"/>
    <p:sldId id="272" r:id="rId57"/>
    <p:sldId id="273" r:id="rId58"/>
    <p:sldId id="274" r:id="rId59"/>
    <p:sldId id="275" r:id="rId60"/>
    <p:sldId id="277" r:id="rId61"/>
    <p:sldId id="276" r:id="rId62"/>
    <p:sldId id="278" r:id="rId63"/>
    <p:sldId id="279" r:id="rId64"/>
    <p:sldId id="28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7FF0-790A-4E18-9393-0B62B9FD7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3ED3A-6594-4618-8D02-52096B912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ADAFD-301D-4233-ACCB-137DA486E2C1}"/>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CF1F6CE3-00FF-44E0-80BD-6E2E52E29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573F-0F8D-4BCA-AB3F-25F5535EA647}"/>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823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AEC-E7A1-48CD-8E24-004DD7FEF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88082-28EC-4DE1-A221-0CBD73529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F5EF5-EA38-4376-AB5A-5FC478566A0F}"/>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7D19E29F-9BBD-4DD1-96C7-9E250FD3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83073-B19B-4447-B5BB-8EAE7DBD4AA6}"/>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150211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61C-26FB-48D9-BC00-48C9169ED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68248-61E9-4561-AE74-4C276A408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2D571-B43E-4D7A-B51C-D2E07901BAE8}"/>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659BEC7B-083F-4309-8979-79209F58F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9E7B2-C93F-400B-BD21-2E8271209962}"/>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145820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A77-31DA-46C7-8F59-375529342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87F06-3306-49CC-9BBF-239823C67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30EFB-28D5-4D27-AE55-3CAC941B8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B8EC7-A6AA-4E26-A603-EF2C8210389C}"/>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9E0EE752-56D3-406F-B767-0C6DC009F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A8D89-3E7C-4525-BC34-F04D6C3FEE3D}"/>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38479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40A7-6453-4C12-8994-E32FA2BC9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B245FB-D852-49A7-B14E-199713A0C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71BAE-E349-4A4B-A8F8-9042971EC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6CFE7-C9B3-4082-99FE-AD51E7EA0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541765-BE3D-4128-9123-585C60138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552EDA-7CDD-4C89-9E12-AFC4B5F5718D}"/>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8" name="Footer Placeholder 7">
            <a:extLst>
              <a:ext uri="{FF2B5EF4-FFF2-40B4-BE49-F238E27FC236}">
                <a16:creationId xmlns:a16="http://schemas.microsoft.com/office/drawing/2014/main" id="{B178C407-AB64-4927-9A15-664F5C0FA1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13108-55B7-4DDF-8492-7AB1011086A4}"/>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57163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967-2756-4476-B837-2B8A9E879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259D3-063E-481E-A167-31394943BE71}"/>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4" name="Footer Placeholder 3">
            <a:extLst>
              <a:ext uri="{FF2B5EF4-FFF2-40B4-BE49-F238E27FC236}">
                <a16:creationId xmlns:a16="http://schemas.microsoft.com/office/drawing/2014/main" id="{36DCA5E8-A179-4A64-B270-6FF1AE0BC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7E3404-E1B5-40A4-A4CF-71B0671D0186}"/>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429078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0C71-4521-4283-BABE-9A2ADC412505}"/>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3" name="Footer Placeholder 2">
            <a:extLst>
              <a:ext uri="{FF2B5EF4-FFF2-40B4-BE49-F238E27FC236}">
                <a16:creationId xmlns:a16="http://schemas.microsoft.com/office/drawing/2014/main" id="{026B2905-D5E5-4223-8410-FE25834EE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DD146-783F-4A64-B23C-A5A8DB56938C}"/>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52693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545A-32BE-4764-8B4E-66FAD03E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F1EF9-A16B-4404-BC3E-3974A0B6A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FF7F5-AFC8-4CA6-9CCB-9077AB41F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EE864-D4BF-47D4-B5D6-D1607A2B700C}"/>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A25DC808-E48E-4AFF-B361-59F446ADC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5ED1E-516E-4DDC-9B83-9E63F5AAB309}"/>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96373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DC20-2FD3-42BC-ACB4-1F1534E64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46101-3378-4C0D-9FE3-B18396C23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71B0E-8585-4CAD-AD6A-FE94A85F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B7848-D88C-4D1E-A15B-E73D0EDB887F}"/>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F29028BE-D76F-491A-89CB-83411C3FC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49B44-92AE-456B-806A-68B6523B41F9}"/>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87754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DEA4-9970-4033-8838-3122C81C9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4187D6-ECAD-4F41-84E8-D2855D0C9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A35FC-2B8E-4E6D-9138-A31E3D7B00E4}"/>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0B42B402-5F75-46EC-87F4-6F36311C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74AE2-063A-4125-AE20-3FA19E27EB1B}"/>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47625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E5BD40-A452-4C3F-91CF-5CB4F4F50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48B5D-58BE-4693-8735-AA2209646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D4B79-C3F8-4550-904D-F977AF632576}"/>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6A554ED1-71F5-4295-B9FE-8982FE231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D3A7E-176A-40F4-A788-243CEEBA9824}"/>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48529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2/26/2024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49315-BA61-4D4F-A76C-8D6E42E31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8416E9-E01B-4EFE-8B91-B81D1152E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45764-C4DA-4860-8351-42BDB545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AC5B7EE1-6374-4513-9744-8091CB30E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BCB69-7802-4FF4-AC0A-6E255C0AC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50D20-9912-4996-A4D9-106017D39D56}" type="slidenum">
              <a:rPr lang="en-US" smtClean="0"/>
              <a:t>‹#›</a:t>
            </a:fld>
            <a:endParaRPr lang="en-US"/>
          </a:p>
        </p:txBody>
      </p:sp>
    </p:spTree>
    <p:extLst>
      <p:ext uri="{BB962C8B-B14F-4D97-AF65-F5344CB8AC3E}">
        <p14:creationId xmlns:p14="http://schemas.microsoft.com/office/powerpoint/2010/main" val="201634582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ports.tvcc.cc/Reports/report/Public/Gen_Ed_Outcomes_v2_QR" TargetMode="External"/><Relationship Id="rId2" Type="http://schemas.openxmlformats.org/officeDocument/2006/relationships/hyperlink" Target="https://reports.tvcc.cc/Reports/report/Public/Gen_Ed_Outcomes_v2_Comm" TargetMode="External"/><Relationship Id="rId1" Type="http://schemas.openxmlformats.org/officeDocument/2006/relationships/slideLayout" Target="../slideLayouts/slideLayout2.xml"/><Relationship Id="rId5" Type="http://schemas.openxmlformats.org/officeDocument/2006/relationships/hyperlink" Target="https://reports.tvcc.cc/Reports/report/Public/Gen_Ed_Outcomes_v2_DIV" TargetMode="External"/><Relationship Id="rId4" Type="http://schemas.openxmlformats.org/officeDocument/2006/relationships/hyperlink" Target="https://reports.tvcc.cc/Reports/report/Public/Gen_Ed_Outcomes_v2_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9F9-0E27-4CC4-A99B-62BE675930E0}"/>
              </a:ext>
            </a:extLst>
          </p:cNvPr>
          <p:cNvSpPr>
            <a:spLocks noGrp="1"/>
          </p:cNvSpPr>
          <p:nvPr>
            <p:ph type="ctrTitle"/>
          </p:nvPr>
        </p:nvSpPr>
        <p:spPr>
          <a:xfrm>
            <a:off x="92280" y="1298448"/>
            <a:ext cx="9018164" cy="3488156"/>
          </a:xfrm>
        </p:spPr>
        <p:txBody>
          <a:bodyPr>
            <a:normAutofit fontScale="90000"/>
          </a:bodyPr>
          <a:lstStyle/>
          <a:p>
            <a:pPr algn="ctr"/>
            <a:r>
              <a:rPr lang="en-US" dirty="0"/>
              <a:t>Accreditation</a:t>
            </a:r>
            <a:br>
              <a:rPr lang="en-US" dirty="0"/>
            </a:br>
            <a:r>
              <a:rPr lang="en-US" dirty="0"/>
              <a:t>General Education Outcomes </a:t>
            </a:r>
            <a:r>
              <a:rPr lang="en-US" sz="3100" dirty="0"/>
              <a:t>(Institutional Learning Outcomes) </a:t>
            </a:r>
            <a:br>
              <a:rPr lang="en-US" sz="3100" dirty="0"/>
            </a:br>
            <a:r>
              <a:rPr lang="en-US" dirty="0"/>
              <a:t>and </a:t>
            </a:r>
            <a:br>
              <a:rPr lang="en-US" dirty="0"/>
            </a:br>
            <a:r>
              <a:rPr lang="en-US" dirty="0"/>
              <a:t>Program Outcomes</a:t>
            </a:r>
          </a:p>
        </p:txBody>
      </p:sp>
    </p:spTree>
    <p:extLst>
      <p:ext uri="{BB962C8B-B14F-4D97-AF65-F5344CB8AC3E}">
        <p14:creationId xmlns:p14="http://schemas.microsoft.com/office/powerpoint/2010/main" val="84366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Economically Disadvantaged Students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3" name="Picture 2">
            <a:extLst>
              <a:ext uri="{FF2B5EF4-FFF2-40B4-BE49-F238E27FC236}">
                <a16:creationId xmlns:a16="http://schemas.microsoft.com/office/drawing/2014/main" id="{F99B1FCB-2C8D-4117-B896-48A33C83D881}"/>
              </a:ext>
            </a:extLst>
          </p:cNvPr>
          <p:cNvPicPr>
            <a:picLocks noChangeAspect="1"/>
          </p:cNvPicPr>
          <p:nvPr/>
        </p:nvPicPr>
        <p:blipFill>
          <a:blip r:embed="rId2"/>
          <a:stretch>
            <a:fillRect/>
          </a:stretch>
        </p:blipFill>
        <p:spPr>
          <a:xfrm>
            <a:off x="785280" y="3724910"/>
            <a:ext cx="4866478" cy="2834640"/>
          </a:xfrm>
          <a:prstGeom prst="rect">
            <a:avLst/>
          </a:prstGeom>
          <a:ln>
            <a:solidFill>
              <a:schemeClr val="accent1"/>
            </a:solidFill>
          </a:ln>
        </p:spPr>
      </p:pic>
      <p:pic>
        <p:nvPicPr>
          <p:cNvPr id="4" name="Picture 3">
            <a:extLst>
              <a:ext uri="{FF2B5EF4-FFF2-40B4-BE49-F238E27FC236}">
                <a16:creationId xmlns:a16="http://schemas.microsoft.com/office/drawing/2014/main" id="{8389299D-4E1F-42EC-B28D-F15A561DB184}"/>
              </a:ext>
            </a:extLst>
          </p:cNvPr>
          <p:cNvPicPr>
            <a:picLocks noChangeAspect="1"/>
          </p:cNvPicPr>
          <p:nvPr/>
        </p:nvPicPr>
        <p:blipFill>
          <a:blip r:embed="rId3"/>
          <a:stretch>
            <a:fillRect/>
          </a:stretch>
        </p:blipFill>
        <p:spPr>
          <a:xfrm>
            <a:off x="6544384" y="594360"/>
            <a:ext cx="4862335" cy="2834640"/>
          </a:xfrm>
          <a:prstGeom prst="rect">
            <a:avLst/>
          </a:prstGeom>
          <a:ln>
            <a:solidFill>
              <a:schemeClr val="accent1"/>
            </a:solidFill>
          </a:ln>
        </p:spPr>
      </p:pic>
      <p:pic>
        <p:nvPicPr>
          <p:cNvPr id="6" name="Picture 5">
            <a:extLst>
              <a:ext uri="{FF2B5EF4-FFF2-40B4-BE49-F238E27FC236}">
                <a16:creationId xmlns:a16="http://schemas.microsoft.com/office/drawing/2014/main" id="{8BC3B767-31A9-4A1A-A7BF-62701FDB13BC}"/>
              </a:ext>
            </a:extLst>
          </p:cNvPr>
          <p:cNvPicPr>
            <a:picLocks noChangeAspect="1"/>
          </p:cNvPicPr>
          <p:nvPr/>
        </p:nvPicPr>
        <p:blipFill>
          <a:blip r:embed="rId4"/>
          <a:stretch>
            <a:fillRect/>
          </a:stretch>
        </p:blipFill>
        <p:spPr>
          <a:xfrm>
            <a:off x="754982" y="594360"/>
            <a:ext cx="4927073" cy="2834640"/>
          </a:xfrm>
          <a:prstGeom prst="rect">
            <a:avLst/>
          </a:prstGeom>
          <a:ln>
            <a:solidFill>
              <a:schemeClr val="accent1"/>
            </a:solidFill>
          </a:ln>
        </p:spPr>
      </p:pic>
      <p:pic>
        <p:nvPicPr>
          <p:cNvPr id="10" name="Picture 9">
            <a:extLst>
              <a:ext uri="{FF2B5EF4-FFF2-40B4-BE49-F238E27FC236}">
                <a16:creationId xmlns:a16="http://schemas.microsoft.com/office/drawing/2014/main" id="{C8AB0C58-948C-4E72-B361-11620C15EDF4}"/>
              </a:ext>
            </a:extLst>
          </p:cNvPr>
          <p:cNvPicPr>
            <a:picLocks noChangeAspect="1"/>
          </p:cNvPicPr>
          <p:nvPr/>
        </p:nvPicPr>
        <p:blipFill>
          <a:blip r:embed="rId5"/>
          <a:stretch>
            <a:fillRect/>
          </a:stretch>
        </p:blipFill>
        <p:spPr>
          <a:xfrm>
            <a:off x="6540244" y="3724910"/>
            <a:ext cx="4862335" cy="2834640"/>
          </a:xfrm>
          <a:prstGeom prst="rect">
            <a:avLst/>
          </a:prstGeom>
          <a:ln>
            <a:solidFill>
              <a:schemeClr val="accent1"/>
            </a:solidFill>
          </a:ln>
        </p:spPr>
      </p:pic>
    </p:spTree>
    <p:extLst>
      <p:ext uri="{BB962C8B-B14F-4D97-AF65-F5344CB8AC3E}">
        <p14:creationId xmlns:p14="http://schemas.microsoft.com/office/powerpoint/2010/main" val="96872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Communication:  2019-20 n’s by Equity Lens</a:t>
            </a:r>
          </a:p>
        </p:txBody>
      </p:sp>
      <p:grpSp>
        <p:nvGrpSpPr>
          <p:cNvPr id="10" name="Group 9">
            <a:extLst>
              <a:ext uri="{FF2B5EF4-FFF2-40B4-BE49-F238E27FC236}">
                <a16:creationId xmlns:a16="http://schemas.microsoft.com/office/drawing/2014/main" id="{A3CEE4B6-C708-4796-B2BC-CE52D99A8AC5}"/>
              </a:ext>
            </a:extLst>
          </p:cNvPr>
          <p:cNvGrpSpPr/>
          <p:nvPr/>
        </p:nvGrpSpPr>
        <p:grpSpPr>
          <a:xfrm>
            <a:off x="1353496" y="1315130"/>
            <a:ext cx="8280361" cy="5379584"/>
            <a:chOff x="2512825" y="1690688"/>
            <a:chExt cx="5925377" cy="3678110"/>
          </a:xfrm>
        </p:grpSpPr>
        <p:pic>
          <p:nvPicPr>
            <p:cNvPr id="3" name="Picture 2" descr="A screenshot of a cell phone&#10;&#10;Description automatically generated">
              <a:extLst>
                <a:ext uri="{FF2B5EF4-FFF2-40B4-BE49-F238E27FC236}">
                  <a16:creationId xmlns:a16="http://schemas.microsoft.com/office/drawing/2014/main" id="{27393372-7BE2-4A48-A1AB-1D2DC5AF1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825" y="1690688"/>
              <a:ext cx="5925377" cy="2000529"/>
            </a:xfrm>
            <a:prstGeom prst="rect">
              <a:avLst/>
            </a:prstGeom>
            <a:ln>
              <a:solidFill>
                <a:schemeClr val="accent1"/>
              </a:solidFill>
            </a:ln>
          </p:spPr>
        </p:pic>
        <p:pic>
          <p:nvPicPr>
            <p:cNvPr id="7" name="Picture 6" descr="A screenshot of a cell phone&#10;&#10;Description automatically generated">
              <a:extLst>
                <a:ext uri="{FF2B5EF4-FFF2-40B4-BE49-F238E27FC236}">
                  <a16:creationId xmlns:a16="http://schemas.microsoft.com/office/drawing/2014/main" id="{29AC7202-70E8-4531-B2ED-248A7CDF6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25" y="3920796"/>
              <a:ext cx="5925377" cy="1448002"/>
            </a:xfrm>
            <a:prstGeom prst="rect">
              <a:avLst/>
            </a:prstGeom>
            <a:ln>
              <a:solidFill>
                <a:schemeClr val="accent1"/>
              </a:solidFill>
            </a:ln>
          </p:spPr>
        </p:pic>
      </p:grpSp>
    </p:spTree>
    <p:extLst>
      <p:ext uri="{BB962C8B-B14F-4D97-AF65-F5344CB8AC3E}">
        <p14:creationId xmlns:p14="http://schemas.microsoft.com/office/powerpoint/2010/main" val="333481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Quantitative Reasoning:  2019-20 n’s by Equity Lens</a:t>
            </a:r>
          </a:p>
        </p:txBody>
      </p:sp>
      <p:grpSp>
        <p:nvGrpSpPr>
          <p:cNvPr id="9" name="Group 8">
            <a:extLst>
              <a:ext uri="{FF2B5EF4-FFF2-40B4-BE49-F238E27FC236}">
                <a16:creationId xmlns:a16="http://schemas.microsoft.com/office/drawing/2014/main" id="{DDA7FEEA-BEAE-4920-8C98-97A98F3CDEA3}"/>
              </a:ext>
            </a:extLst>
          </p:cNvPr>
          <p:cNvGrpSpPr/>
          <p:nvPr/>
        </p:nvGrpSpPr>
        <p:grpSpPr>
          <a:xfrm>
            <a:off x="1940638" y="1462087"/>
            <a:ext cx="8117762" cy="5030788"/>
            <a:chOff x="2773396" y="1690688"/>
            <a:chExt cx="6038941" cy="3599769"/>
          </a:xfrm>
        </p:grpSpPr>
        <p:pic>
          <p:nvPicPr>
            <p:cNvPr id="5" name="Picture 4" descr="A screenshot of a cell phone&#10;&#10;Description automatically generated">
              <a:extLst>
                <a:ext uri="{FF2B5EF4-FFF2-40B4-BE49-F238E27FC236}">
                  <a16:creationId xmlns:a16="http://schemas.microsoft.com/office/drawing/2014/main" id="{FA167FAC-A9B0-468E-A0DF-BB531C9B2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397" y="1690688"/>
              <a:ext cx="5992061" cy="2000529"/>
            </a:xfrm>
            <a:prstGeom prst="rect">
              <a:avLst/>
            </a:prstGeom>
            <a:ln>
              <a:solidFill>
                <a:schemeClr val="accent1"/>
              </a:solidFill>
            </a:ln>
          </p:spPr>
        </p:pic>
        <p:pic>
          <p:nvPicPr>
            <p:cNvPr id="8" name="Picture 7" descr="A screenshot of a cell phone&#10;&#10;Description automatically generated">
              <a:extLst>
                <a:ext uri="{FF2B5EF4-FFF2-40B4-BE49-F238E27FC236}">
                  <a16:creationId xmlns:a16="http://schemas.microsoft.com/office/drawing/2014/main" id="{FE6FDB5E-DEEC-42E7-936E-7A5DC112B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396" y="3757415"/>
              <a:ext cx="6038941" cy="1533042"/>
            </a:xfrm>
            <a:prstGeom prst="rect">
              <a:avLst/>
            </a:prstGeom>
            <a:ln>
              <a:solidFill>
                <a:schemeClr val="accent1"/>
              </a:solidFill>
            </a:ln>
          </p:spPr>
        </p:pic>
      </p:grpSp>
    </p:spTree>
    <p:extLst>
      <p:ext uri="{BB962C8B-B14F-4D97-AF65-F5344CB8AC3E}">
        <p14:creationId xmlns:p14="http://schemas.microsoft.com/office/powerpoint/2010/main" val="203495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Critical Thinking:  2019-20 n’s by Equity Lens</a:t>
            </a:r>
          </a:p>
        </p:txBody>
      </p:sp>
      <p:grpSp>
        <p:nvGrpSpPr>
          <p:cNvPr id="2" name="Group 1">
            <a:extLst>
              <a:ext uri="{FF2B5EF4-FFF2-40B4-BE49-F238E27FC236}">
                <a16:creationId xmlns:a16="http://schemas.microsoft.com/office/drawing/2014/main" id="{A6020EA9-227D-4C66-93EA-53CDC3EF2BE1}"/>
              </a:ext>
            </a:extLst>
          </p:cNvPr>
          <p:cNvGrpSpPr/>
          <p:nvPr/>
        </p:nvGrpSpPr>
        <p:grpSpPr>
          <a:xfrm>
            <a:off x="1573292" y="1429431"/>
            <a:ext cx="8338151" cy="5232626"/>
            <a:chOff x="2504021" y="1690688"/>
            <a:chExt cx="7062009" cy="4483542"/>
          </a:xfrm>
        </p:grpSpPr>
        <p:pic>
          <p:nvPicPr>
            <p:cNvPr id="3" name="Picture 2" descr="A screenshot of a cell phone&#10;&#10;Description automatically generated">
              <a:extLst>
                <a:ext uri="{FF2B5EF4-FFF2-40B4-BE49-F238E27FC236}">
                  <a16:creationId xmlns:a16="http://schemas.microsoft.com/office/drawing/2014/main" id="{6FABC800-38D7-4231-97B9-1E6F0BDAE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21" y="1690688"/>
              <a:ext cx="7062009" cy="2309812"/>
            </a:xfrm>
            <a:prstGeom prst="rect">
              <a:avLst/>
            </a:prstGeom>
            <a:ln>
              <a:solidFill>
                <a:schemeClr val="accent1"/>
              </a:solidFill>
            </a:ln>
          </p:spPr>
        </p:pic>
        <p:pic>
          <p:nvPicPr>
            <p:cNvPr id="6" name="Picture 5" descr="A screenshot of a cell phone&#10;&#10;Description automatically generated">
              <a:extLst>
                <a:ext uri="{FF2B5EF4-FFF2-40B4-BE49-F238E27FC236}">
                  <a16:creationId xmlns:a16="http://schemas.microsoft.com/office/drawing/2014/main" id="{D8AA9FE8-7240-4EC1-BC18-6903BA8D2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022" y="4221332"/>
              <a:ext cx="7062008" cy="1952898"/>
            </a:xfrm>
            <a:prstGeom prst="rect">
              <a:avLst/>
            </a:prstGeom>
            <a:ln>
              <a:solidFill>
                <a:schemeClr val="accent1"/>
              </a:solidFill>
            </a:ln>
          </p:spPr>
        </p:pic>
      </p:grpSp>
    </p:spTree>
    <p:extLst>
      <p:ext uri="{BB962C8B-B14F-4D97-AF65-F5344CB8AC3E}">
        <p14:creationId xmlns:p14="http://schemas.microsoft.com/office/powerpoint/2010/main" val="92850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2024-183C-4546-A49E-B1B20D6B1F83}"/>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30B21C84-0615-4868-B84B-860AE727916F}"/>
              </a:ext>
            </a:extLst>
          </p:cNvPr>
          <p:cNvSpPr>
            <a:spLocks noGrp="1"/>
          </p:cNvSpPr>
          <p:nvPr>
            <p:ph idx="1"/>
          </p:nvPr>
        </p:nvSpPr>
        <p:spPr/>
        <p:txBody>
          <a:bodyPr/>
          <a:lstStyle/>
          <a:p>
            <a:r>
              <a:rPr lang="en-US" dirty="0"/>
              <a:t>For 2019-20, we had a goal of 1,400 total assessments in QR. As of 7/22/2020, we had 1,199 QR Assessments for the year.</a:t>
            </a:r>
          </a:p>
          <a:p>
            <a:r>
              <a:rPr lang="en-US" dirty="0"/>
              <a:t>As students earned more credits…</a:t>
            </a:r>
          </a:p>
          <a:p>
            <a:pPr lvl="1"/>
            <a:r>
              <a:rPr lang="en-US" dirty="0"/>
              <a:t>USOC fared lower than White students in Comm, QR, and CT.</a:t>
            </a:r>
          </a:p>
          <a:p>
            <a:pPr lvl="1"/>
            <a:r>
              <a:rPr lang="en-US" dirty="0"/>
              <a:t>USOC and First-Gen trended flat-downwards in CT.</a:t>
            </a:r>
          </a:p>
          <a:p>
            <a:pPr lvl="1"/>
            <a:r>
              <a:rPr lang="en-US" dirty="0"/>
              <a:t>First-Gen students fared well in QR, compared to non-first-gen, but still many in the ‘Unknown’ group.</a:t>
            </a:r>
          </a:p>
          <a:p>
            <a:pPr lvl="1"/>
            <a:r>
              <a:rPr lang="en-US" dirty="0"/>
              <a:t>Economically Disadvantaged students trended flat in CT, but not much disparity between their counterpart.</a:t>
            </a:r>
          </a:p>
          <a:p>
            <a:endParaRPr lang="en-US" dirty="0"/>
          </a:p>
        </p:txBody>
      </p:sp>
    </p:spTree>
    <p:extLst>
      <p:ext uri="{BB962C8B-B14F-4D97-AF65-F5344CB8AC3E}">
        <p14:creationId xmlns:p14="http://schemas.microsoft.com/office/powerpoint/2010/main" val="371646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4093786"/>
          </a:xfrm>
        </p:spPr>
        <p:txBody>
          <a:bodyPr>
            <a:normAutofit/>
          </a:bodyPr>
          <a:lstStyle/>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a:lnSpc>
                <a:spcPct val="98000"/>
              </a:lnSpc>
              <a:spcBef>
                <a:spcPts val="10"/>
              </a:spcBef>
              <a:buNone/>
              <a:tabLst>
                <a:tab pos="977265" algn="l"/>
                <a:tab pos="977900" algn="l"/>
              </a:tabLst>
            </a:pPr>
            <a:r>
              <a:rPr lang="en-US" sz="3600" dirty="0">
                <a:effectLst/>
                <a:latin typeface="Calibri" panose="020F0502020204030204" pitchFamily="34" charset="0"/>
                <a:ea typeface="Times New Roman" panose="02020603050405020304" pitchFamily="18" charset="0"/>
              </a:rPr>
              <a:t>Gen Ed Assessments – </a:t>
            </a:r>
            <a:br>
              <a:rPr lang="en-US" sz="3600" dirty="0">
                <a:effectLst/>
                <a:latin typeface="Calibri" panose="020F0502020204030204" pitchFamily="34" charset="0"/>
                <a:ea typeface="Times New Roman" panose="02020603050405020304" pitchFamily="18" charset="0"/>
              </a:rPr>
            </a:br>
            <a:r>
              <a:rPr lang="en-US" sz="3600" dirty="0">
                <a:latin typeface="Calibri" panose="020F0502020204030204" pitchFamily="34" charset="0"/>
                <a:ea typeface="Times New Roman" panose="02020603050405020304" pitchFamily="18" charset="0"/>
              </a:rPr>
              <a:t>Assessments of Completers Only</a:t>
            </a:r>
            <a:endParaRPr lang="en-US" dirty="0"/>
          </a:p>
        </p:txBody>
      </p:sp>
    </p:spTree>
    <p:extLst>
      <p:ext uri="{BB962C8B-B14F-4D97-AF65-F5344CB8AC3E}">
        <p14:creationId xmlns:p14="http://schemas.microsoft.com/office/powerpoint/2010/main" val="330218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normAutofit/>
          </a:bodyPr>
          <a:lstStyle/>
          <a:p>
            <a:pPr algn="ctr"/>
            <a:r>
              <a:rPr lang="en-US" dirty="0"/>
              <a:t>Results of </a:t>
            </a:r>
            <a:r>
              <a:rPr lang="en-US"/>
              <a:t>2019-20 General </a:t>
            </a:r>
            <a:r>
              <a:rPr lang="en-US" dirty="0"/>
              <a:t>Education Learning </a:t>
            </a:r>
            <a:r>
              <a:rPr lang="en-US"/>
              <a:t>Outcomes Assessments</a:t>
            </a:r>
            <a:endParaRPr lang="en-US" dirty="0"/>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r>
              <a:rPr lang="en-US" dirty="0"/>
              <a:t>New SSRS Reports Available</a:t>
            </a:r>
          </a:p>
          <a:p>
            <a:pPr lvl="1"/>
            <a:r>
              <a:rPr lang="en-US" dirty="0"/>
              <a:t>Communication </a:t>
            </a:r>
            <a:r>
              <a:rPr lang="en-US" dirty="0">
                <a:hlinkClick r:id="rId2"/>
              </a:rPr>
              <a:t>https://reports.tvcc.cc/Reports/report/Public/Gen_Ed_Outcomes_v2_Comm</a:t>
            </a:r>
            <a:endParaRPr lang="en-US" dirty="0"/>
          </a:p>
          <a:p>
            <a:pPr lvl="1"/>
            <a:r>
              <a:rPr lang="en-US" dirty="0"/>
              <a:t>QR </a:t>
            </a:r>
            <a:r>
              <a:rPr lang="en-US" dirty="0">
                <a:hlinkClick r:id="rId3"/>
              </a:rPr>
              <a:t>https://reports.tvcc.cc/Reports/report/Public/Gen_Ed_Outcomes_v2_QR</a:t>
            </a:r>
            <a:endParaRPr lang="en-US" dirty="0"/>
          </a:p>
          <a:p>
            <a:pPr lvl="1"/>
            <a:r>
              <a:rPr lang="en-US" dirty="0"/>
              <a:t>CT </a:t>
            </a:r>
            <a:r>
              <a:rPr lang="en-US" dirty="0">
                <a:hlinkClick r:id="rId4"/>
              </a:rPr>
              <a:t>https://reports.tvcc.cc/Reports/report/Public/Gen_Ed_Outcomes_v2_CT</a:t>
            </a:r>
            <a:endParaRPr lang="en-US" dirty="0"/>
          </a:p>
          <a:p>
            <a:pPr lvl="1"/>
            <a:r>
              <a:rPr lang="en-US" dirty="0"/>
              <a:t>Diversity </a:t>
            </a:r>
            <a:r>
              <a:rPr lang="en-US" dirty="0">
                <a:hlinkClick r:id="rId5"/>
              </a:rPr>
              <a:t>https://reports.tvcc.cc/Reports/report/Public/Gen_Ed_Outcomes_v2_DIV</a:t>
            </a:r>
            <a:endParaRPr lang="en-US" dirty="0"/>
          </a:p>
          <a:p>
            <a:pPr marL="0" indent="0">
              <a:buNone/>
            </a:pPr>
            <a:endParaRPr lang="en-US" dirty="0"/>
          </a:p>
        </p:txBody>
      </p:sp>
    </p:spTree>
    <p:extLst>
      <p:ext uri="{BB962C8B-B14F-4D97-AF65-F5344CB8AC3E}">
        <p14:creationId xmlns:p14="http://schemas.microsoft.com/office/powerpoint/2010/main" val="117761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lstStyle/>
          <a:p>
            <a:r>
              <a:rPr lang="en-US" dirty="0"/>
              <a:t>2019-20 General Education Learning Outcomes:  Methods</a:t>
            </a:r>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r>
              <a:rPr lang="en-US" dirty="0"/>
              <a:t>New Queries that Use Logic to Create a Single Flat File for Each ILO </a:t>
            </a:r>
          </a:p>
          <a:p>
            <a:r>
              <a:rPr lang="en-US" dirty="0"/>
              <a:t>One Unique Record for Every Assessment (this is the baseline for each dataset)</a:t>
            </a:r>
          </a:p>
          <a:p>
            <a:pPr lvl="1"/>
            <a:r>
              <a:rPr lang="en-US" dirty="0"/>
              <a:t>So if Dave is in 6 courses over the year, and has 2 Comm Assessments and 1 CT Assessment, there are 2 records for Dave in the Comm flat file and 1 record for Dave in the CT flat file.</a:t>
            </a:r>
          </a:p>
          <a:p>
            <a:pPr lvl="1"/>
            <a:r>
              <a:rPr lang="en-US" dirty="0"/>
              <a:t>Then, attributes are populated for each record. Attributes include:  first-gen; race and ethnicity; Pell recipient status; cumulative credit hours earned </a:t>
            </a:r>
            <a:r>
              <a:rPr lang="en-US" i="1" dirty="0"/>
              <a:t>at the end of the academic year</a:t>
            </a:r>
            <a:r>
              <a:rPr lang="en-US" dirty="0"/>
              <a:t>; and 2-year degree completer within the academic year.</a:t>
            </a:r>
          </a:p>
          <a:p>
            <a:pPr marL="0" indent="0">
              <a:buNone/>
            </a:pPr>
            <a:endParaRPr lang="en-US" dirty="0"/>
          </a:p>
        </p:txBody>
      </p:sp>
    </p:spTree>
    <p:extLst>
      <p:ext uri="{BB962C8B-B14F-4D97-AF65-F5344CB8AC3E}">
        <p14:creationId xmlns:p14="http://schemas.microsoft.com/office/powerpoint/2010/main" val="138650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lstStyle/>
          <a:p>
            <a:r>
              <a:rPr lang="en-US" dirty="0"/>
              <a:t>2019-20 General Education Learning Outcomes:  Methods</a:t>
            </a:r>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pPr lvl="1"/>
            <a:r>
              <a:rPr lang="en-US" dirty="0"/>
              <a:t>First-Gen data is pulled from Salesforce (Enrollment RX). Unfortunately, this data only goes back a couple of years at this point. And, not all students are necessarily in the recruiting system.. (Completers generally take between 2-3 years, so most are not in Salesforce database)</a:t>
            </a:r>
          </a:p>
          <a:p>
            <a:pPr lvl="1"/>
            <a:r>
              <a:rPr lang="en-US" dirty="0"/>
              <a:t>Therefore, for records that are ‘NULL’ in this field after populating from Salesforce, we pull similar info from </a:t>
            </a:r>
            <a:r>
              <a:rPr lang="en-US" dirty="0" err="1"/>
              <a:t>Powerfaids</a:t>
            </a:r>
            <a:r>
              <a:rPr lang="en-US" dirty="0"/>
              <a:t> to populate the First-Gen field. </a:t>
            </a:r>
          </a:p>
          <a:p>
            <a:pPr lvl="1"/>
            <a:r>
              <a:rPr lang="en-US" dirty="0"/>
              <a:t>Unfortunately, we are missing many values for First-Gen (i.e., there are many ‘Unknowns’) from previous years – and we expect the dataset to be more complete, each subsequent year.   </a:t>
            </a:r>
          </a:p>
          <a:p>
            <a:pPr lvl="1"/>
            <a:r>
              <a:rPr lang="en-US" dirty="0"/>
              <a:t>All Assessments are summed, then divided by the number of assessments. So if Dave was a “2-Year Completer” during the year, and his 2 Comm scores were a ‘2’ and a ‘3’, the effect of this method provides an average score of 2.5 for Comm for Dave.</a:t>
            </a:r>
          </a:p>
          <a:p>
            <a:pPr lvl="1"/>
            <a:r>
              <a:rPr lang="en-US" dirty="0"/>
              <a:t>However, no individual students scores are available – these are all provided in disaggregated data only.</a:t>
            </a:r>
          </a:p>
          <a:p>
            <a:pPr marL="0" indent="0">
              <a:buNone/>
            </a:pPr>
            <a:endParaRPr lang="en-US" dirty="0"/>
          </a:p>
        </p:txBody>
      </p:sp>
    </p:spTree>
    <p:extLst>
      <p:ext uri="{BB962C8B-B14F-4D97-AF65-F5344CB8AC3E}">
        <p14:creationId xmlns:p14="http://schemas.microsoft.com/office/powerpoint/2010/main" val="361086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Only includes assessments of students who earned a 2-Year degree during the respective academic year.</a:t>
            </a:r>
          </a:p>
          <a:p>
            <a:r>
              <a:rPr lang="en-US" dirty="0"/>
              <a:t>This is an important way to view the data, as we expect that all students, regardless of their discipline or degree, would improve their abilities in our 4 ILOs after their academic journey at TVCC.</a:t>
            </a:r>
          </a:p>
        </p:txBody>
      </p:sp>
    </p:spTree>
    <p:extLst>
      <p:ext uri="{BB962C8B-B14F-4D97-AF65-F5344CB8AC3E}">
        <p14:creationId xmlns:p14="http://schemas.microsoft.com/office/powerpoint/2010/main" val="420488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Accreditation</a:t>
            </a:r>
          </a:p>
        </p:txBody>
      </p:sp>
      <p:sp>
        <p:nvSpPr>
          <p:cNvPr id="3" name="TextBox 2">
            <a:extLst>
              <a:ext uri="{FF2B5EF4-FFF2-40B4-BE49-F238E27FC236}">
                <a16:creationId xmlns:a16="http://schemas.microsoft.com/office/drawing/2014/main" id="{9493DE13-81C6-4BF0-9B86-6992D9F584BF}"/>
              </a:ext>
            </a:extLst>
          </p:cNvPr>
          <p:cNvSpPr txBox="1"/>
          <p:nvPr/>
        </p:nvSpPr>
        <p:spPr>
          <a:xfrm>
            <a:off x="4018326" y="4312111"/>
            <a:ext cx="7382312" cy="2092881"/>
          </a:xfrm>
          <a:prstGeom prst="rect">
            <a:avLst/>
          </a:prstGeom>
          <a:noFill/>
        </p:spPr>
        <p:txBody>
          <a:bodyPr wrap="square" rtlCol="0">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Recommendation 1: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Fall 2018 Mission Fulfillment and Sustainability - Remains as Non-Compliant and timeline extended for good cause to come into compliance in Fall 2021</a:t>
            </a:r>
          </a:p>
          <a:p>
            <a:pPr marL="0" marR="0">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Revised Recommendation 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Fall 2018 Mission Fulfillment and Sustainability -Engage in  an effective system of assessment and use the results of its assessment efforts to inform academic and learning-support planning and practices to continuously improve student learning outcomes (2020 Standard 1.C.5 and 1.C.7).</a:t>
            </a:r>
          </a:p>
          <a:p>
            <a:endParaRPr lang="en-US" dirty="0"/>
          </a:p>
        </p:txBody>
      </p:sp>
      <p:sp>
        <p:nvSpPr>
          <p:cNvPr id="4" name="TextBox 3">
            <a:extLst>
              <a:ext uri="{FF2B5EF4-FFF2-40B4-BE49-F238E27FC236}">
                <a16:creationId xmlns:a16="http://schemas.microsoft.com/office/drawing/2014/main" id="{A622E02E-9206-4A46-A302-BAB0C48E200B}"/>
              </a:ext>
            </a:extLst>
          </p:cNvPr>
          <p:cNvSpPr txBox="1"/>
          <p:nvPr/>
        </p:nvSpPr>
        <p:spPr>
          <a:xfrm>
            <a:off x="3622646" y="747787"/>
            <a:ext cx="7870271" cy="3221395"/>
          </a:xfrm>
          <a:prstGeom prst="rect">
            <a:avLst/>
          </a:prstGeom>
          <a:noFill/>
        </p:spPr>
        <p:txBody>
          <a:bodyPr wrap="square" rtlCol="0">
            <a:spAutoFit/>
          </a:bodyPr>
          <a:lstStyle/>
          <a:p>
            <a:pPr marL="742950" marR="0" lvl="1" indent="-285750">
              <a:spcBef>
                <a:spcPts val="0"/>
              </a:spcBef>
              <a:spcAft>
                <a:spcPts val="105"/>
              </a:spcAft>
              <a:buFont typeface="+mj-lt"/>
              <a:buAutoNum type="arabicPeriod"/>
            </a:pPr>
            <a:r>
              <a:rPr lang="en-US" sz="1400" dirty="0">
                <a:solidFill>
                  <a:srgbClr val="000000"/>
                </a:solidFill>
                <a:effectLst/>
                <a:latin typeface="Times New Roman" panose="02020603050405020304" pitchFamily="18" charset="0"/>
                <a:ea typeface="Calibri" panose="020F0502020204030204" pitchFamily="34" charset="0"/>
              </a:rPr>
              <a:t>Develop a consistent, systematic approach to mapping student learning outcomes at all levels and use the results of the assessment to improve instructional quality and learning.  It is further recommended that the faculty and administration collaboratively develop a systematic and consistent approach to assessing student learning outcomes at the general education, program, and course level. Such an approach should:</a:t>
            </a:r>
          </a:p>
          <a:p>
            <a:pPr marR="0" lvl="1">
              <a:spcBef>
                <a:spcPts val="0"/>
              </a:spcBef>
              <a:spcAft>
                <a:spcPts val="105"/>
              </a:spcAft>
            </a:pPr>
            <a:r>
              <a:rPr lang="en-US" sz="1400" dirty="0">
                <a:solidFill>
                  <a:srgbClr val="000000"/>
                </a:solidFill>
                <a:latin typeface="Times New Roman" panose="02020603050405020304" pitchFamily="18" charset="0"/>
                <a:ea typeface="Calibri" panose="020F0502020204030204" pitchFamily="34" charset="0"/>
              </a:rPr>
              <a:t>		</a:t>
            </a:r>
          </a:p>
          <a:p>
            <a:pPr marR="0" lvl="1">
              <a:spcBef>
                <a:spcPts val="0"/>
              </a:spcBef>
              <a:spcAft>
                <a:spcPts val="105"/>
              </a:spcAft>
            </a:pPr>
            <a:r>
              <a:rPr lang="en-US" sz="1400" dirty="0">
                <a:solidFill>
                  <a:srgbClr val="000000"/>
                </a:solidFill>
                <a:effectLst/>
                <a:latin typeface="Times New Roman" panose="02020603050405020304" pitchFamily="18" charset="0"/>
                <a:ea typeface="Calibri" panose="020F0502020204030204" pitchFamily="34" charset="0"/>
              </a:rPr>
              <a:t>	a. 	train faculty in defining and assessing student learning outcomes at all levels and across all departments, and  </a:t>
            </a:r>
          </a:p>
          <a:p>
            <a:pPr marR="0" lvl="1">
              <a:spcBef>
                <a:spcPts val="0"/>
              </a:spcBef>
              <a:spcAft>
                <a:spcPts val="105"/>
              </a:spcAft>
            </a:pPr>
            <a:endParaRPr lang="en-US" sz="1400" dirty="0">
              <a:solidFill>
                <a:srgbClr val="000000"/>
              </a:solidFill>
              <a:effectLst/>
              <a:latin typeface="Times New Roman" panose="02020603050405020304" pitchFamily="18" charset="0"/>
              <a:ea typeface="Calibri" panose="020F0502020204030204" pitchFamily="34" charset="0"/>
            </a:endParaRPr>
          </a:p>
          <a:p>
            <a:pPr marR="0" lvl="1">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rPr>
              <a:t>	b.  	develop consistent reporting and follow-up mechanisms that demonstrate how the results of student learning assessment inform the planning process and subsequently improve instruction and contribute to mission fulfillment (ER 11, ER 22, and Standard2.C.1, 2.C.3, and 2.C.5).</a:t>
            </a:r>
          </a:p>
          <a:p>
            <a:endParaRPr lang="en-US" dirty="0"/>
          </a:p>
        </p:txBody>
      </p:sp>
      <p:sp>
        <p:nvSpPr>
          <p:cNvPr id="7" name="TextBox 6">
            <a:extLst>
              <a:ext uri="{FF2B5EF4-FFF2-40B4-BE49-F238E27FC236}">
                <a16:creationId xmlns:a16="http://schemas.microsoft.com/office/drawing/2014/main" id="{0D6AB608-1B0E-4C9E-A004-FAE383CE6E40}"/>
              </a:ext>
            </a:extLst>
          </p:cNvPr>
          <p:cNvSpPr txBox="1"/>
          <p:nvPr/>
        </p:nvSpPr>
        <p:spPr>
          <a:xfrm>
            <a:off x="3803388" y="3879121"/>
            <a:ext cx="3087149" cy="369332"/>
          </a:xfrm>
          <a:prstGeom prst="rect">
            <a:avLst/>
          </a:prstGeom>
          <a:noFill/>
        </p:spPr>
        <p:txBody>
          <a:bodyPr wrap="square" rtlCol="0">
            <a:spAutoFit/>
          </a:bodyPr>
          <a:lstStyle/>
          <a:p>
            <a:r>
              <a:rPr lang="en-US" b="1" dirty="0"/>
              <a:t>Revised Recommendation</a:t>
            </a:r>
          </a:p>
        </p:txBody>
      </p:sp>
      <p:sp>
        <p:nvSpPr>
          <p:cNvPr id="9" name="TextBox 8">
            <a:extLst>
              <a:ext uri="{FF2B5EF4-FFF2-40B4-BE49-F238E27FC236}">
                <a16:creationId xmlns:a16="http://schemas.microsoft.com/office/drawing/2014/main" id="{C37495F5-9522-4010-A375-3E0656C57DA9}"/>
              </a:ext>
            </a:extLst>
          </p:cNvPr>
          <p:cNvSpPr txBox="1"/>
          <p:nvPr/>
        </p:nvSpPr>
        <p:spPr>
          <a:xfrm>
            <a:off x="3842157" y="362098"/>
            <a:ext cx="3087149" cy="369332"/>
          </a:xfrm>
          <a:prstGeom prst="rect">
            <a:avLst/>
          </a:prstGeom>
          <a:noFill/>
        </p:spPr>
        <p:txBody>
          <a:bodyPr wrap="square" rtlCol="0">
            <a:spAutoFit/>
          </a:bodyPr>
          <a:lstStyle/>
          <a:p>
            <a:r>
              <a:rPr lang="en-US" b="1" dirty="0"/>
              <a:t>Original Recommendation</a:t>
            </a:r>
          </a:p>
        </p:txBody>
      </p:sp>
    </p:spTree>
    <p:extLst>
      <p:ext uri="{BB962C8B-B14F-4D97-AF65-F5344CB8AC3E}">
        <p14:creationId xmlns:p14="http://schemas.microsoft.com/office/powerpoint/2010/main" val="372340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82449-4226-40D6-B46E-6A2451F1A55C}"/>
              </a:ext>
            </a:extLst>
          </p:cNvPr>
          <p:cNvPicPr>
            <a:picLocks noChangeAspect="1"/>
          </p:cNvPicPr>
          <p:nvPr/>
        </p:nvPicPr>
        <p:blipFill>
          <a:blip r:embed="rId2"/>
          <a:stretch>
            <a:fillRect/>
          </a:stretch>
        </p:blipFill>
        <p:spPr>
          <a:xfrm>
            <a:off x="1158112" y="191386"/>
            <a:ext cx="9875775" cy="6181314"/>
          </a:xfrm>
          <a:prstGeom prst="rect">
            <a:avLst/>
          </a:prstGeom>
        </p:spPr>
      </p:pic>
    </p:spTree>
    <p:extLst>
      <p:ext uri="{BB962C8B-B14F-4D97-AF65-F5344CB8AC3E}">
        <p14:creationId xmlns:p14="http://schemas.microsoft.com/office/powerpoint/2010/main" val="45853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82449-4226-40D6-B46E-6A2451F1A55C}"/>
              </a:ext>
            </a:extLst>
          </p:cNvPr>
          <p:cNvPicPr>
            <a:picLocks noChangeAspect="1"/>
          </p:cNvPicPr>
          <p:nvPr/>
        </p:nvPicPr>
        <p:blipFill>
          <a:blip r:embed="rId2"/>
          <a:stretch>
            <a:fillRect/>
          </a:stretch>
        </p:blipFill>
        <p:spPr>
          <a:xfrm>
            <a:off x="3986366" y="170626"/>
            <a:ext cx="4360945" cy="2729545"/>
          </a:xfrm>
          <a:prstGeom prst="rect">
            <a:avLst/>
          </a:prstGeom>
        </p:spPr>
      </p:pic>
      <p:pic>
        <p:nvPicPr>
          <p:cNvPr id="5" name="Picture 4">
            <a:extLst>
              <a:ext uri="{FF2B5EF4-FFF2-40B4-BE49-F238E27FC236}">
                <a16:creationId xmlns:a16="http://schemas.microsoft.com/office/drawing/2014/main" id="{7A16BD6E-7189-4D83-ACB4-F317046BF2C2}"/>
              </a:ext>
            </a:extLst>
          </p:cNvPr>
          <p:cNvPicPr>
            <a:picLocks noChangeAspect="1"/>
          </p:cNvPicPr>
          <p:nvPr/>
        </p:nvPicPr>
        <p:blipFill>
          <a:blip r:embed="rId3"/>
          <a:stretch>
            <a:fillRect/>
          </a:stretch>
        </p:blipFill>
        <p:spPr>
          <a:xfrm>
            <a:off x="597663" y="2900171"/>
            <a:ext cx="11138353" cy="3745558"/>
          </a:xfrm>
          <a:prstGeom prst="rect">
            <a:avLst/>
          </a:prstGeom>
        </p:spPr>
      </p:pic>
    </p:spTree>
    <p:extLst>
      <p:ext uri="{BB962C8B-B14F-4D97-AF65-F5344CB8AC3E}">
        <p14:creationId xmlns:p14="http://schemas.microsoft.com/office/powerpoint/2010/main" val="392898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we will look at these results through our three Equity Lenses.</a:t>
            </a:r>
          </a:p>
          <a:p>
            <a:r>
              <a:rPr lang="en-US" dirty="0"/>
              <a:t>Starting with ILO – </a:t>
            </a:r>
            <a:r>
              <a:rPr lang="en-US" b="1" dirty="0">
                <a:solidFill>
                  <a:schemeClr val="accent6"/>
                </a:solidFill>
              </a:rPr>
              <a:t>Communication</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42227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1C3F-EFF4-41F7-BC28-B472F1076620}"/>
              </a:ext>
            </a:extLst>
          </p:cNvPr>
          <p:cNvPicPr>
            <a:picLocks noChangeAspect="1"/>
          </p:cNvPicPr>
          <p:nvPr/>
        </p:nvPicPr>
        <p:blipFill>
          <a:blip r:embed="rId2"/>
          <a:stretch>
            <a:fillRect/>
          </a:stretch>
        </p:blipFill>
        <p:spPr>
          <a:xfrm>
            <a:off x="1131959" y="535070"/>
            <a:ext cx="9928081" cy="5787860"/>
          </a:xfrm>
          <a:prstGeom prst="rect">
            <a:avLst/>
          </a:prstGeom>
        </p:spPr>
      </p:pic>
    </p:spTree>
    <p:extLst>
      <p:ext uri="{BB962C8B-B14F-4D97-AF65-F5344CB8AC3E}">
        <p14:creationId xmlns:p14="http://schemas.microsoft.com/office/powerpoint/2010/main" val="246782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1C3F-EFF4-41F7-BC28-B472F1076620}"/>
              </a:ext>
            </a:extLst>
          </p:cNvPr>
          <p:cNvPicPr>
            <a:picLocks noChangeAspect="1"/>
          </p:cNvPicPr>
          <p:nvPr/>
        </p:nvPicPr>
        <p:blipFill>
          <a:blip r:embed="rId2"/>
          <a:stretch>
            <a:fillRect/>
          </a:stretch>
        </p:blipFill>
        <p:spPr>
          <a:xfrm>
            <a:off x="6096000" y="1500270"/>
            <a:ext cx="5639365" cy="3287630"/>
          </a:xfrm>
          <a:prstGeom prst="rect">
            <a:avLst/>
          </a:prstGeom>
        </p:spPr>
      </p:pic>
      <p:grpSp>
        <p:nvGrpSpPr>
          <p:cNvPr id="13" name="Group 12">
            <a:extLst>
              <a:ext uri="{FF2B5EF4-FFF2-40B4-BE49-F238E27FC236}">
                <a16:creationId xmlns:a16="http://schemas.microsoft.com/office/drawing/2014/main" id="{6A99A75D-9577-4002-8B83-72AFBF2C16E3}"/>
              </a:ext>
            </a:extLst>
          </p:cNvPr>
          <p:cNvGrpSpPr/>
          <p:nvPr/>
        </p:nvGrpSpPr>
        <p:grpSpPr>
          <a:xfrm>
            <a:off x="302880" y="133777"/>
            <a:ext cx="5639365" cy="6394023"/>
            <a:chOff x="302880" y="44877"/>
            <a:chExt cx="5639365" cy="6394023"/>
          </a:xfrm>
        </p:grpSpPr>
        <p:grpSp>
          <p:nvGrpSpPr>
            <p:cNvPr id="9" name="Group 8">
              <a:extLst>
                <a:ext uri="{FF2B5EF4-FFF2-40B4-BE49-F238E27FC236}">
                  <a16:creationId xmlns:a16="http://schemas.microsoft.com/office/drawing/2014/main" id="{A900A46D-D70D-471D-AE97-AC1C29AF5230}"/>
                </a:ext>
              </a:extLst>
            </p:cNvPr>
            <p:cNvGrpSpPr/>
            <p:nvPr/>
          </p:nvGrpSpPr>
          <p:grpSpPr>
            <a:xfrm>
              <a:off x="302880" y="363409"/>
              <a:ext cx="5639365" cy="6075491"/>
              <a:chOff x="302881" y="363409"/>
              <a:chExt cx="4858428" cy="5854939"/>
            </a:xfrm>
          </p:grpSpPr>
          <p:pic>
            <p:nvPicPr>
              <p:cNvPr id="4" name="Picture 3" descr="A screenshot of a cell phone&#10;&#10;Description automatically generated">
                <a:extLst>
                  <a:ext uri="{FF2B5EF4-FFF2-40B4-BE49-F238E27FC236}">
                    <a16:creationId xmlns:a16="http://schemas.microsoft.com/office/drawing/2014/main" id="{4CFA6846-4A0E-4AC0-AC15-2728CD767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81" y="363409"/>
                <a:ext cx="4753638" cy="183858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2F1DD08-60AB-4D61-9C39-194D25BD7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81" y="2671667"/>
                <a:ext cx="4858428" cy="148610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92A7F5A-A663-4EB6-A25E-66734E0B3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07" y="4627451"/>
                <a:ext cx="4848902" cy="1590897"/>
              </a:xfrm>
              <a:prstGeom prst="rect">
                <a:avLst/>
              </a:prstGeom>
            </p:spPr>
          </p:pic>
        </p:grpSp>
        <p:sp>
          <p:nvSpPr>
            <p:cNvPr id="10" name="TextBox 9">
              <a:extLst>
                <a:ext uri="{FF2B5EF4-FFF2-40B4-BE49-F238E27FC236}">
                  <a16:creationId xmlns:a16="http://schemas.microsoft.com/office/drawing/2014/main" id="{364EB262-D82A-4A1D-99EA-74B107698F7B}"/>
                </a:ext>
              </a:extLst>
            </p:cNvPr>
            <p:cNvSpPr txBox="1"/>
            <p:nvPr/>
          </p:nvSpPr>
          <p:spPr>
            <a:xfrm>
              <a:off x="313937" y="44877"/>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2017-18</a:t>
              </a:r>
            </a:p>
          </p:txBody>
        </p:sp>
        <p:sp>
          <p:nvSpPr>
            <p:cNvPr id="11" name="TextBox 10">
              <a:extLst>
                <a:ext uri="{FF2B5EF4-FFF2-40B4-BE49-F238E27FC236}">
                  <a16:creationId xmlns:a16="http://schemas.microsoft.com/office/drawing/2014/main" id="{6CAFA46E-215E-4BF9-A452-8176D6B3857A}"/>
                </a:ext>
              </a:extLst>
            </p:cNvPr>
            <p:cNvSpPr txBox="1"/>
            <p:nvPr/>
          </p:nvSpPr>
          <p:spPr>
            <a:xfrm>
              <a:off x="313937" y="2389286"/>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2018-19</a:t>
              </a:r>
            </a:p>
          </p:txBody>
        </p:sp>
        <p:sp>
          <p:nvSpPr>
            <p:cNvPr id="12" name="TextBox 11">
              <a:extLst>
                <a:ext uri="{FF2B5EF4-FFF2-40B4-BE49-F238E27FC236}">
                  <a16:creationId xmlns:a16="http://schemas.microsoft.com/office/drawing/2014/main" id="{C8304D76-07F1-4142-AFCC-F9D6D94DF09F}"/>
                </a:ext>
              </a:extLst>
            </p:cNvPr>
            <p:cNvSpPr txBox="1"/>
            <p:nvPr/>
          </p:nvSpPr>
          <p:spPr>
            <a:xfrm>
              <a:off x="302880" y="4485372"/>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2019-20</a:t>
              </a:r>
            </a:p>
          </p:txBody>
        </p:sp>
      </p:grpSp>
    </p:spTree>
    <p:extLst>
      <p:ext uri="{BB962C8B-B14F-4D97-AF65-F5344CB8AC3E}">
        <p14:creationId xmlns:p14="http://schemas.microsoft.com/office/powerpoint/2010/main" val="400380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B34AA-8BEB-4195-9FA4-A6AB247E3EFC}"/>
              </a:ext>
            </a:extLst>
          </p:cNvPr>
          <p:cNvPicPr>
            <a:picLocks noChangeAspect="1"/>
          </p:cNvPicPr>
          <p:nvPr/>
        </p:nvPicPr>
        <p:blipFill>
          <a:blip r:embed="rId2"/>
          <a:stretch>
            <a:fillRect/>
          </a:stretch>
        </p:blipFill>
        <p:spPr>
          <a:xfrm>
            <a:off x="739788" y="293098"/>
            <a:ext cx="10712423" cy="6271804"/>
          </a:xfrm>
          <a:prstGeom prst="rect">
            <a:avLst/>
          </a:prstGeom>
        </p:spPr>
      </p:pic>
    </p:spTree>
    <p:extLst>
      <p:ext uri="{BB962C8B-B14F-4D97-AF65-F5344CB8AC3E}">
        <p14:creationId xmlns:p14="http://schemas.microsoft.com/office/powerpoint/2010/main" val="189964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B34AA-8BEB-4195-9FA4-A6AB247E3EFC}"/>
              </a:ext>
            </a:extLst>
          </p:cNvPr>
          <p:cNvPicPr>
            <a:picLocks noChangeAspect="1"/>
          </p:cNvPicPr>
          <p:nvPr/>
        </p:nvPicPr>
        <p:blipFill>
          <a:blip r:embed="rId2"/>
          <a:stretch>
            <a:fillRect/>
          </a:stretch>
        </p:blipFill>
        <p:spPr>
          <a:xfrm>
            <a:off x="5500031" y="1720010"/>
            <a:ext cx="5912496" cy="3461590"/>
          </a:xfrm>
          <a:prstGeom prst="rect">
            <a:avLst/>
          </a:prstGeom>
        </p:spPr>
      </p:pic>
      <p:grpSp>
        <p:nvGrpSpPr>
          <p:cNvPr id="4" name="Group 3">
            <a:extLst>
              <a:ext uri="{FF2B5EF4-FFF2-40B4-BE49-F238E27FC236}">
                <a16:creationId xmlns:a16="http://schemas.microsoft.com/office/drawing/2014/main" id="{EF4CF2F8-2022-4C90-A290-2A3CB6977771}"/>
              </a:ext>
            </a:extLst>
          </p:cNvPr>
          <p:cNvGrpSpPr/>
          <p:nvPr/>
        </p:nvGrpSpPr>
        <p:grpSpPr>
          <a:xfrm>
            <a:off x="201294" y="353623"/>
            <a:ext cx="4921341" cy="2094734"/>
            <a:chOff x="122063" y="3632200"/>
            <a:chExt cx="4163006" cy="1725402"/>
          </a:xfrm>
        </p:grpSpPr>
        <p:pic>
          <p:nvPicPr>
            <p:cNvPr id="9" name="Picture 8" descr="A screenshot of a cell phone&#10;&#10;Description automatically generated">
              <a:extLst>
                <a:ext uri="{FF2B5EF4-FFF2-40B4-BE49-F238E27FC236}">
                  <a16:creationId xmlns:a16="http://schemas.microsoft.com/office/drawing/2014/main" id="{711CF148-2251-4290-9FAA-72019CA4A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3" y="4014390"/>
              <a:ext cx="4163006" cy="1343212"/>
            </a:xfrm>
            <a:prstGeom prst="rect">
              <a:avLst/>
            </a:prstGeom>
          </p:spPr>
        </p:pic>
        <p:sp>
          <p:nvSpPr>
            <p:cNvPr id="2" name="TextBox 1">
              <a:extLst>
                <a:ext uri="{FF2B5EF4-FFF2-40B4-BE49-F238E27FC236}">
                  <a16:creationId xmlns:a16="http://schemas.microsoft.com/office/drawing/2014/main" id="{6856970F-00EA-4220-B7DD-224C41D375AC}"/>
                </a:ext>
              </a:extLst>
            </p:cNvPr>
            <p:cNvSpPr txBox="1"/>
            <p:nvPr/>
          </p:nvSpPr>
          <p:spPr>
            <a:xfrm>
              <a:off x="215900" y="3632200"/>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2017-18</a:t>
              </a:r>
            </a:p>
          </p:txBody>
        </p:sp>
      </p:grpSp>
      <p:grpSp>
        <p:nvGrpSpPr>
          <p:cNvPr id="6" name="Group 5">
            <a:extLst>
              <a:ext uri="{FF2B5EF4-FFF2-40B4-BE49-F238E27FC236}">
                <a16:creationId xmlns:a16="http://schemas.microsoft.com/office/drawing/2014/main" id="{F7CB870D-810C-409C-AFA7-D0D1D2D1B86D}"/>
              </a:ext>
            </a:extLst>
          </p:cNvPr>
          <p:cNvGrpSpPr/>
          <p:nvPr/>
        </p:nvGrpSpPr>
        <p:grpSpPr>
          <a:xfrm>
            <a:off x="201294" y="2629886"/>
            <a:ext cx="5298737" cy="1938402"/>
            <a:chOff x="2969189" y="5157974"/>
            <a:chExt cx="4429743" cy="1598228"/>
          </a:xfrm>
        </p:grpSpPr>
        <p:pic>
          <p:nvPicPr>
            <p:cNvPr id="5" name="Picture 4" descr="A screenshot of a cell phone&#10;&#10;Description automatically generated">
              <a:extLst>
                <a:ext uri="{FF2B5EF4-FFF2-40B4-BE49-F238E27FC236}">
                  <a16:creationId xmlns:a16="http://schemas.microsoft.com/office/drawing/2014/main" id="{9F43A5BC-649B-41A2-B670-1EBC87741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189" y="5527306"/>
              <a:ext cx="4429743" cy="1228896"/>
            </a:xfrm>
            <a:prstGeom prst="rect">
              <a:avLst/>
            </a:prstGeom>
          </p:spPr>
        </p:pic>
        <p:sp>
          <p:nvSpPr>
            <p:cNvPr id="8" name="TextBox 7">
              <a:extLst>
                <a:ext uri="{FF2B5EF4-FFF2-40B4-BE49-F238E27FC236}">
                  <a16:creationId xmlns:a16="http://schemas.microsoft.com/office/drawing/2014/main" id="{3ED66D66-A882-4453-92CC-B68B5E9F1739}"/>
                </a:ext>
              </a:extLst>
            </p:cNvPr>
            <p:cNvSpPr txBox="1"/>
            <p:nvPr/>
          </p:nvSpPr>
          <p:spPr>
            <a:xfrm>
              <a:off x="3080119" y="5157974"/>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2018-19</a:t>
              </a:r>
            </a:p>
          </p:txBody>
        </p:sp>
      </p:grpSp>
      <p:grpSp>
        <p:nvGrpSpPr>
          <p:cNvPr id="11" name="Group 10">
            <a:extLst>
              <a:ext uri="{FF2B5EF4-FFF2-40B4-BE49-F238E27FC236}">
                <a16:creationId xmlns:a16="http://schemas.microsoft.com/office/drawing/2014/main" id="{BAB827DA-332E-4806-B970-6AE9E2C53725}"/>
              </a:ext>
            </a:extLst>
          </p:cNvPr>
          <p:cNvGrpSpPr/>
          <p:nvPr/>
        </p:nvGrpSpPr>
        <p:grpSpPr>
          <a:xfrm>
            <a:off x="201294" y="4568288"/>
            <a:ext cx="5298737" cy="2289712"/>
            <a:chOff x="7492004" y="4316664"/>
            <a:chExt cx="4248743" cy="1779229"/>
          </a:xfrm>
        </p:grpSpPr>
        <p:pic>
          <p:nvPicPr>
            <p:cNvPr id="7" name="Picture 6" descr="A screenshot of a cell phone&#10;&#10;Description automatically generated">
              <a:extLst>
                <a:ext uri="{FF2B5EF4-FFF2-40B4-BE49-F238E27FC236}">
                  <a16:creationId xmlns:a16="http://schemas.microsoft.com/office/drawing/2014/main" id="{343B670D-FE97-488E-A8D1-D481D586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004" y="4685996"/>
              <a:ext cx="4248743" cy="1409897"/>
            </a:xfrm>
            <a:prstGeom prst="rect">
              <a:avLst/>
            </a:prstGeom>
          </p:spPr>
        </p:pic>
        <p:sp>
          <p:nvSpPr>
            <p:cNvPr id="10" name="TextBox 9">
              <a:extLst>
                <a:ext uri="{FF2B5EF4-FFF2-40B4-BE49-F238E27FC236}">
                  <a16:creationId xmlns:a16="http://schemas.microsoft.com/office/drawing/2014/main" id="{9052EC7D-20D0-4F56-A2FA-2B785BBAAF66}"/>
                </a:ext>
              </a:extLst>
            </p:cNvPr>
            <p:cNvSpPr txBox="1"/>
            <p:nvPr/>
          </p:nvSpPr>
          <p:spPr>
            <a:xfrm>
              <a:off x="7569630" y="4316664"/>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2019-20</a:t>
              </a:r>
            </a:p>
          </p:txBody>
        </p:sp>
      </p:grpSp>
    </p:spTree>
    <p:extLst>
      <p:ext uri="{BB962C8B-B14F-4D97-AF65-F5344CB8AC3E}">
        <p14:creationId xmlns:p14="http://schemas.microsoft.com/office/powerpoint/2010/main" val="389435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FBF26-83FB-4ABC-BC80-D4CF79713D60}"/>
              </a:ext>
            </a:extLst>
          </p:cNvPr>
          <p:cNvPicPr>
            <a:picLocks noChangeAspect="1"/>
          </p:cNvPicPr>
          <p:nvPr/>
        </p:nvPicPr>
        <p:blipFill>
          <a:blip r:embed="rId2"/>
          <a:stretch>
            <a:fillRect/>
          </a:stretch>
        </p:blipFill>
        <p:spPr>
          <a:xfrm>
            <a:off x="978317" y="328567"/>
            <a:ext cx="10510998" cy="6153875"/>
          </a:xfrm>
          <a:prstGeom prst="rect">
            <a:avLst/>
          </a:prstGeom>
        </p:spPr>
      </p:pic>
    </p:spTree>
    <p:extLst>
      <p:ext uri="{BB962C8B-B14F-4D97-AF65-F5344CB8AC3E}">
        <p14:creationId xmlns:p14="http://schemas.microsoft.com/office/powerpoint/2010/main" val="241470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FBF26-83FB-4ABC-BC80-D4CF79713D60}"/>
              </a:ext>
            </a:extLst>
          </p:cNvPr>
          <p:cNvPicPr>
            <a:picLocks noChangeAspect="1"/>
          </p:cNvPicPr>
          <p:nvPr/>
        </p:nvPicPr>
        <p:blipFill>
          <a:blip r:embed="rId2"/>
          <a:stretch>
            <a:fillRect/>
          </a:stretch>
        </p:blipFill>
        <p:spPr>
          <a:xfrm>
            <a:off x="6195170" y="1726791"/>
            <a:ext cx="5814844" cy="3404417"/>
          </a:xfrm>
          <a:prstGeom prst="rect">
            <a:avLst/>
          </a:prstGeom>
        </p:spPr>
      </p:pic>
      <p:grpSp>
        <p:nvGrpSpPr>
          <p:cNvPr id="9" name="Group 8">
            <a:extLst>
              <a:ext uri="{FF2B5EF4-FFF2-40B4-BE49-F238E27FC236}">
                <a16:creationId xmlns:a16="http://schemas.microsoft.com/office/drawing/2014/main" id="{141DD083-1380-44E8-A8CE-CDB851AE5178}"/>
              </a:ext>
            </a:extLst>
          </p:cNvPr>
          <p:cNvGrpSpPr/>
          <p:nvPr/>
        </p:nvGrpSpPr>
        <p:grpSpPr>
          <a:xfrm>
            <a:off x="334386" y="568197"/>
            <a:ext cx="5761614" cy="5781803"/>
            <a:chOff x="334386" y="568197"/>
            <a:chExt cx="4925112" cy="5439073"/>
          </a:xfrm>
        </p:grpSpPr>
        <p:pic>
          <p:nvPicPr>
            <p:cNvPr id="4" name="Picture 3" descr="A screenshot of a cell phone&#10;&#10;Description automatically generated">
              <a:extLst>
                <a:ext uri="{FF2B5EF4-FFF2-40B4-BE49-F238E27FC236}">
                  <a16:creationId xmlns:a16="http://schemas.microsoft.com/office/drawing/2014/main" id="{2805D805-A383-42AC-A870-AC24ED26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86" y="568197"/>
              <a:ext cx="4848902" cy="117173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90960BD-3CD3-4D13-AB76-AF88604E4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86" y="2585952"/>
              <a:ext cx="4925112" cy="122889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3D16B2A-6CA6-4E6A-8C30-7E0CF27CA1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86" y="4787900"/>
              <a:ext cx="4839375" cy="1219370"/>
            </a:xfrm>
            <a:prstGeom prst="rect">
              <a:avLst/>
            </a:prstGeom>
          </p:spPr>
        </p:pic>
      </p:grpSp>
      <p:sp>
        <p:nvSpPr>
          <p:cNvPr id="10" name="TextBox 9">
            <a:extLst>
              <a:ext uri="{FF2B5EF4-FFF2-40B4-BE49-F238E27FC236}">
                <a16:creationId xmlns:a16="http://schemas.microsoft.com/office/drawing/2014/main" id="{1611C95D-3517-441F-890E-0C13D253809B}"/>
              </a:ext>
            </a:extLst>
          </p:cNvPr>
          <p:cNvSpPr txBox="1"/>
          <p:nvPr/>
        </p:nvSpPr>
        <p:spPr>
          <a:xfrm>
            <a:off x="334386" y="283805"/>
            <a:ext cx="2297056" cy="4483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2017-18</a:t>
            </a:r>
          </a:p>
        </p:txBody>
      </p:sp>
      <p:sp>
        <p:nvSpPr>
          <p:cNvPr id="11" name="TextBox 10">
            <a:extLst>
              <a:ext uri="{FF2B5EF4-FFF2-40B4-BE49-F238E27FC236}">
                <a16:creationId xmlns:a16="http://schemas.microsoft.com/office/drawing/2014/main" id="{5BE91252-7CA1-45E5-8D7D-6EB2B1604E33}"/>
              </a:ext>
            </a:extLst>
          </p:cNvPr>
          <p:cNvSpPr txBox="1"/>
          <p:nvPr/>
        </p:nvSpPr>
        <p:spPr>
          <a:xfrm>
            <a:off x="334386" y="2264706"/>
            <a:ext cx="229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2018-19</a:t>
            </a:r>
          </a:p>
        </p:txBody>
      </p:sp>
      <p:sp>
        <p:nvSpPr>
          <p:cNvPr id="12" name="TextBox 11">
            <a:extLst>
              <a:ext uri="{FF2B5EF4-FFF2-40B4-BE49-F238E27FC236}">
                <a16:creationId xmlns:a16="http://schemas.microsoft.com/office/drawing/2014/main" id="{56C22456-864D-4EA0-AEDB-BC42FFBBB8BD}"/>
              </a:ext>
            </a:extLst>
          </p:cNvPr>
          <p:cNvSpPr txBox="1"/>
          <p:nvPr/>
        </p:nvSpPr>
        <p:spPr>
          <a:xfrm>
            <a:off x="334386" y="4605404"/>
            <a:ext cx="229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2019-20</a:t>
            </a:r>
          </a:p>
        </p:txBody>
      </p:sp>
    </p:spTree>
    <p:extLst>
      <p:ext uri="{BB962C8B-B14F-4D97-AF65-F5344CB8AC3E}">
        <p14:creationId xmlns:p14="http://schemas.microsoft.com/office/powerpoint/2010/main" val="193597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ILO – </a:t>
            </a:r>
            <a:r>
              <a:rPr lang="en-US" b="1" dirty="0">
                <a:solidFill>
                  <a:srgbClr val="00B0F0"/>
                </a:solidFill>
              </a:rPr>
              <a:t>Quantitative Reasoning</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60967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General Education Outcomes / Institutional Learning Outcomes (ILO):</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Institutional Effectiveness Committee met to discuss ILO’s during the 2019-20 school year, as well as review the data, available from 2018-19.  </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main take away from those discussions were two main concerns.  </a:t>
            </a:r>
            <a:endParaRPr lang="en-US" sz="1800" dirty="0">
              <a:effectLst/>
              <a:latin typeface="Times New Roman" panose="02020603050405020304" pitchFamily="18" charset="0"/>
              <a:ea typeface="Times New Roman" panose="02020603050405020304" pitchFamily="18" charset="0"/>
            </a:endParaRPr>
          </a:p>
          <a:p>
            <a:pPr marR="138430">
              <a:lnSpc>
                <a:spcPct val="98000"/>
              </a:lnSpc>
              <a:spcBef>
                <a:spcPts val="10"/>
              </a:spcBef>
              <a:tabLst>
                <a:tab pos="977265" algn="l"/>
                <a:tab pos="977900" algn="l"/>
              </a:tabLst>
            </a:pPr>
            <a:r>
              <a:rPr lang="en-US" sz="1800" dirty="0">
                <a:effectLst/>
                <a:latin typeface="Calibri" panose="020F0502020204030204" pitchFamily="34" charset="0"/>
                <a:ea typeface="Times New Roman" panose="02020603050405020304" pitchFamily="18" charset="0"/>
              </a:rPr>
              <a:t>Number of assessments obtained and </a:t>
            </a:r>
          </a:p>
          <a:p>
            <a:pPr marR="138430">
              <a:lnSpc>
                <a:spcPct val="98000"/>
              </a:lnSpc>
              <a:spcBef>
                <a:spcPts val="10"/>
              </a:spcBef>
              <a:tabLst>
                <a:tab pos="977265" algn="l"/>
                <a:tab pos="977900" algn="l"/>
              </a:tabLst>
            </a:pPr>
            <a:r>
              <a:rPr lang="en-US" sz="1800" dirty="0">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he concern for continual faculty training to help ensure inter-rater reliability, in order to ensure accurate data.</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For the 2019-20 year, a goal was set of 1400 assessments in Quantitative Reasoning and we achieved 1199 assessment points.  Quantitative Reasoning was selected based on the fact the data showed the lowest scores and a low number of assessments. </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result was in increase to 1199 assessments, slightly below our institutional goal, but a significant increase from the prior year.</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9839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9D62D-6AF2-4788-9DDC-009F6BA303BA}"/>
              </a:ext>
            </a:extLst>
          </p:cNvPr>
          <p:cNvPicPr>
            <a:picLocks noChangeAspect="1"/>
          </p:cNvPicPr>
          <p:nvPr/>
        </p:nvPicPr>
        <p:blipFill>
          <a:blip r:embed="rId2"/>
          <a:stretch>
            <a:fillRect/>
          </a:stretch>
        </p:blipFill>
        <p:spPr>
          <a:xfrm>
            <a:off x="1126360" y="246925"/>
            <a:ext cx="10023748" cy="5843632"/>
          </a:xfrm>
          <a:prstGeom prst="rect">
            <a:avLst/>
          </a:prstGeom>
        </p:spPr>
      </p:pic>
    </p:spTree>
    <p:extLst>
      <p:ext uri="{BB962C8B-B14F-4D97-AF65-F5344CB8AC3E}">
        <p14:creationId xmlns:p14="http://schemas.microsoft.com/office/powerpoint/2010/main" val="346567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425F7-64C4-4AA0-BACF-3AA3F23350B5}"/>
              </a:ext>
            </a:extLst>
          </p:cNvPr>
          <p:cNvPicPr>
            <a:picLocks noChangeAspect="1"/>
          </p:cNvPicPr>
          <p:nvPr/>
        </p:nvPicPr>
        <p:blipFill>
          <a:blip r:embed="rId2"/>
          <a:stretch>
            <a:fillRect/>
          </a:stretch>
        </p:blipFill>
        <p:spPr>
          <a:xfrm>
            <a:off x="864015" y="344896"/>
            <a:ext cx="10255741" cy="6004430"/>
          </a:xfrm>
          <a:prstGeom prst="rect">
            <a:avLst/>
          </a:prstGeom>
        </p:spPr>
      </p:pic>
    </p:spTree>
    <p:extLst>
      <p:ext uri="{BB962C8B-B14F-4D97-AF65-F5344CB8AC3E}">
        <p14:creationId xmlns:p14="http://schemas.microsoft.com/office/powerpoint/2010/main" val="144995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6161A7-4456-446A-A8D0-B08048A11014}"/>
              </a:ext>
            </a:extLst>
          </p:cNvPr>
          <p:cNvPicPr>
            <a:picLocks noChangeAspect="1"/>
          </p:cNvPicPr>
          <p:nvPr/>
        </p:nvPicPr>
        <p:blipFill>
          <a:blip r:embed="rId2"/>
          <a:stretch>
            <a:fillRect/>
          </a:stretch>
        </p:blipFill>
        <p:spPr>
          <a:xfrm>
            <a:off x="1220196" y="377552"/>
            <a:ext cx="9905886" cy="5794647"/>
          </a:xfrm>
          <a:prstGeom prst="rect">
            <a:avLst/>
          </a:prstGeom>
        </p:spPr>
      </p:pic>
    </p:spTree>
    <p:extLst>
      <p:ext uri="{BB962C8B-B14F-4D97-AF65-F5344CB8AC3E}">
        <p14:creationId xmlns:p14="http://schemas.microsoft.com/office/powerpoint/2010/main" val="205234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ILO – </a:t>
            </a:r>
            <a:r>
              <a:rPr lang="en-US" b="1" dirty="0">
                <a:solidFill>
                  <a:srgbClr val="7030A0"/>
                </a:solidFill>
              </a:rPr>
              <a:t>Critical Thinking</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72744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5AF58-CCAE-42A5-BB32-F2D230A385B7}"/>
              </a:ext>
            </a:extLst>
          </p:cNvPr>
          <p:cNvPicPr>
            <a:picLocks noChangeAspect="1"/>
          </p:cNvPicPr>
          <p:nvPr/>
        </p:nvPicPr>
        <p:blipFill>
          <a:blip r:embed="rId2"/>
          <a:stretch>
            <a:fillRect/>
          </a:stretch>
        </p:blipFill>
        <p:spPr>
          <a:xfrm>
            <a:off x="881432" y="197939"/>
            <a:ext cx="10695962" cy="6235518"/>
          </a:xfrm>
          <a:prstGeom prst="rect">
            <a:avLst/>
          </a:prstGeom>
        </p:spPr>
      </p:pic>
    </p:spTree>
    <p:extLst>
      <p:ext uri="{BB962C8B-B14F-4D97-AF65-F5344CB8AC3E}">
        <p14:creationId xmlns:p14="http://schemas.microsoft.com/office/powerpoint/2010/main" val="407669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2C369-0013-486D-942F-44A69D68C9CF}"/>
              </a:ext>
            </a:extLst>
          </p:cNvPr>
          <p:cNvPicPr>
            <a:picLocks noChangeAspect="1"/>
          </p:cNvPicPr>
          <p:nvPr/>
        </p:nvPicPr>
        <p:blipFill>
          <a:blip r:embed="rId2"/>
          <a:stretch>
            <a:fillRect/>
          </a:stretch>
        </p:blipFill>
        <p:spPr>
          <a:xfrm>
            <a:off x="798701" y="295909"/>
            <a:ext cx="10566779" cy="6186533"/>
          </a:xfrm>
          <a:prstGeom prst="rect">
            <a:avLst/>
          </a:prstGeom>
        </p:spPr>
      </p:pic>
    </p:spTree>
    <p:extLst>
      <p:ext uri="{BB962C8B-B14F-4D97-AF65-F5344CB8AC3E}">
        <p14:creationId xmlns:p14="http://schemas.microsoft.com/office/powerpoint/2010/main" val="386878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D449-7169-436D-9A8C-76CEC4683C87}"/>
              </a:ext>
            </a:extLst>
          </p:cNvPr>
          <p:cNvPicPr>
            <a:picLocks noChangeAspect="1"/>
          </p:cNvPicPr>
          <p:nvPr/>
        </p:nvPicPr>
        <p:blipFill>
          <a:blip r:embed="rId2"/>
          <a:stretch>
            <a:fillRect/>
          </a:stretch>
        </p:blipFill>
        <p:spPr>
          <a:xfrm>
            <a:off x="717059" y="266301"/>
            <a:ext cx="10288398" cy="6014755"/>
          </a:xfrm>
          <a:prstGeom prst="rect">
            <a:avLst/>
          </a:prstGeom>
        </p:spPr>
      </p:pic>
    </p:spTree>
    <p:extLst>
      <p:ext uri="{BB962C8B-B14F-4D97-AF65-F5344CB8AC3E}">
        <p14:creationId xmlns:p14="http://schemas.microsoft.com/office/powerpoint/2010/main" val="35125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Finally, ILO – </a:t>
            </a:r>
            <a:r>
              <a:rPr lang="en-US" b="1" dirty="0">
                <a:solidFill>
                  <a:srgbClr val="C00000"/>
                </a:solidFill>
              </a:rPr>
              <a:t>Diversity</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6904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FEE8C-EE74-4F48-8DDE-A8FD91CEE588}"/>
              </a:ext>
            </a:extLst>
          </p:cNvPr>
          <p:cNvPicPr>
            <a:picLocks noChangeAspect="1"/>
          </p:cNvPicPr>
          <p:nvPr/>
        </p:nvPicPr>
        <p:blipFill>
          <a:blip r:embed="rId2"/>
          <a:stretch>
            <a:fillRect/>
          </a:stretch>
        </p:blipFill>
        <p:spPr>
          <a:xfrm>
            <a:off x="681354" y="230595"/>
            <a:ext cx="10687464" cy="6251847"/>
          </a:xfrm>
          <a:prstGeom prst="rect">
            <a:avLst/>
          </a:prstGeom>
        </p:spPr>
      </p:pic>
    </p:spTree>
    <p:extLst>
      <p:ext uri="{BB962C8B-B14F-4D97-AF65-F5344CB8AC3E}">
        <p14:creationId xmlns:p14="http://schemas.microsoft.com/office/powerpoint/2010/main" val="37541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6750B-3317-419F-86C3-6A9470624E93}"/>
              </a:ext>
            </a:extLst>
          </p:cNvPr>
          <p:cNvPicPr>
            <a:picLocks noChangeAspect="1"/>
          </p:cNvPicPr>
          <p:nvPr/>
        </p:nvPicPr>
        <p:blipFill>
          <a:blip r:embed="rId2"/>
          <a:stretch>
            <a:fillRect/>
          </a:stretch>
        </p:blipFill>
        <p:spPr>
          <a:xfrm>
            <a:off x="406817" y="165281"/>
            <a:ext cx="11068792" cy="6480447"/>
          </a:xfrm>
          <a:prstGeom prst="rect">
            <a:avLst/>
          </a:prstGeom>
        </p:spPr>
      </p:pic>
    </p:spTree>
    <p:extLst>
      <p:ext uri="{BB962C8B-B14F-4D97-AF65-F5344CB8AC3E}">
        <p14:creationId xmlns:p14="http://schemas.microsoft.com/office/powerpoint/2010/main" val="12281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General Education Outcomes / Institutional Learning Outcomes (ILO):</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R="138430">
              <a:lnSpc>
                <a:spcPct val="98000"/>
              </a:lnSpc>
              <a:spcBef>
                <a:spcPts val="10"/>
              </a:spcBef>
              <a:tabLst>
                <a:tab pos="977265" algn="l"/>
                <a:tab pos="977900" algn="l"/>
              </a:tabLst>
            </a:pPr>
            <a:r>
              <a:rPr lang="en-US" sz="1800" dirty="0">
                <a:effectLst/>
                <a:latin typeface="Calibri" panose="020F0502020204030204" pitchFamily="34" charset="0"/>
                <a:ea typeface="Times New Roman" panose="02020603050405020304" pitchFamily="18" charset="0"/>
              </a:rPr>
              <a:t>Gen Ed Assessments – All Assessments from 2019-20</a:t>
            </a:r>
          </a:p>
          <a:p>
            <a:pPr marR="138430" lvl="1">
              <a:lnSpc>
                <a:spcPct val="98000"/>
              </a:lnSpc>
              <a:spcBef>
                <a:spcPts val="10"/>
              </a:spcBef>
              <a:tabLst>
                <a:tab pos="977265" algn="l"/>
                <a:tab pos="977900" algn="l"/>
              </a:tabLst>
            </a:pPr>
            <a:r>
              <a:rPr lang="en-US" sz="1600" dirty="0">
                <a:effectLst/>
                <a:latin typeface="Calibri" panose="020F0502020204030204" pitchFamily="34" charset="0"/>
                <a:ea typeface="Times New Roman" panose="02020603050405020304" pitchFamily="18" charset="0"/>
              </a:rPr>
              <a:t>Review of Data</a:t>
            </a:r>
            <a:endParaRPr lang="en-US" sz="1600" dirty="0">
              <a:latin typeface="Times New Roman" panose="02020603050405020304" pitchFamily="18" charset="0"/>
              <a:ea typeface="Times New Roman" panose="02020603050405020304" pitchFamily="18" charset="0"/>
            </a:endParaRP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Findings</a:t>
            </a:r>
          </a:p>
          <a:p>
            <a:pPr marL="502920" marR="138430" lvl="1" indent="0">
              <a:lnSpc>
                <a:spcPct val="98000"/>
              </a:lnSpc>
              <a:spcBef>
                <a:spcPts val="10"/>
              </a:spcBef>
              <a:buNone/>
              <a:tabLst>
                <a:tab pos="977265" algn="l"/>
                <a:tab pos="977900" algn="l"/>
              </a:tabLst>
            </a:pPr>
            <a:endParaRPr lang="en-US" sz="1600" dirty="0">
              <a:effectLst/>
              <a:latin typeface="Times New Roman" panose="02020603050405020304" pitchFamily="18" charset="0"/>
              <a:ea typeface="Times New Roman" panose="02020603050405020304" pitchFamily="18" charset="0"/>
            </a:endParaRPr>
          </a:p>
          <a:p>
            <a:pPr marR="138430">
              <a:lnSpc>
                <a:spcPct val="98000"/>
              </a:lnSpc>
              <a:spcBef>
                <a:spcPts val="10"/>
              </a:spcBef>
              <a:tabLst>
                <a:tab pos="977265" algn="l"/>
                <a:tab pos="977900" algn="l"/>
              </a:tabLst>
            </a:pPr>
            <a:r>
              <a:rPr lang="en-US" sz="1800" dirty="0">
                <a:latin typeface="Calibri" panose="020F0502020204030204" pitchFamily="34" charset="0"/>
                <a:ea typeface="Times New Roman" panose="02020603050405020304" pitchFamily="18" charset="0"/>
              </a:rPr>
              <a:t>Gen Ed Assessments – Assessments of Completers Only (during 2019-20)</a:t>
            </a: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of Data</a:t>
            </a:r>
            <a:endParaRPr lang="en-US" sz="1600" dirty="0">
              <a:latin typeface="Times New Roman" panose="02020603050405020304" pitchFamily="18" charset="0"/>
              <a:ea typeface="Times New Roman" panose="02020603050405020304" pitchFamily="18" charset="0"/>
            </a:endParaRP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Findings</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72549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6BC15-E7C4-4CE1-804E-15477D5D892A}"/>
              </a:ext>
            </a:extLst>
          </p:cNvPr>
          <p:cNvPicPr>
            <a:picLocks noChangeAspect="1"/>
          </p:cNvPicPr>
          <p:nvPr/>
        </p:nvPicPr>
        <p:blipFill>
          <a:blip r:embed="rId2"/>
          <a:stretch>
            <a:fillRect/>
          </a:stretch>
        </p:blipFill>
        <p:spPr>
          <a:xfrm>
            <a:off x="452754" y="295910"/>
            <a:ext cx="10830289" cy="6335395"/>
          </a:xfrm>
          <a:prstGeom prst="rect">
            <a:avLst/>
          </a:prstGeom>
        </p:spPr>
      </p:pic>
    </p:spTree>
    <p:extLst>
      <p:ext uri="{BB962C8B-B14F-4D97-AF65-F5344CB8AC3E}">
        <p14:creationId xmlns:p14="http://schemas.microsoft.com/office/powerpoint/2010/main" val="423428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686-5DBE-4702-97A3-7FF6344980E4}"/>
              </a:ext>
            </a:extLst>
          </p:cNvPr>
          <p:cNvSpPr>
            <a:spLocks noGrp="1"/>
          </p:cNvSpPr>
          <p:nvPr>
            <p:ph type="title"/>
          </p:nvPr>
        </p:nvSpPr>
        <p:spPr/>
        <p:txBody>
          <a:bodyPr/>
          <a:lstStyle/>
          <a:p>
            <a:r>
              <a:rPr lang="en-US" dirty="0"/>
              <a:t>Findings:  2-Year Completers</a:t>
            </a:r>
          </a:p>
        </p:txBody>
      </p:sp>
      <p:sp>
        <p:nvSpPr>
          <p:cNvPr id="3" name="Content Placeholder 2">
            <a:extLst>
              <a:ext uri="{FF2B5EF4-FFF2-40B4-BE49-F238E27FC236}">
                <a16:creationId xmlns:a16="http://schemas.microsoft.com/office/drawing/2014/main" id="{AA46635B-6E00-4BA7-A431-1B594A78D2D6}"/>
              </a:ext>
            </a:extLst>
          </p:cNvPr>
          <p:cNvSpPr>
            <a:spLocks noGrp="1"/>
          </p:cNvSpPr>
          <p:nvPr>
            <p:ph idx="1"/>
          </p:nvPr>
        </p:nvSpPr>
        <p:spPr/>
        <p:txBody>
          <a:bodyPr>
            <a:normAutofit/>
          </a:bodyPr>
          <a:lstStyle/>
          <a:p>
            <a:r>
              <a:rPr lang="en-US" dirty="0"/>
              <a:t>Lowest Overall Score for 2019-20 is Critical Thinking (2.83).</a:t>
            </a:r>
          </a:p>
          <a:p>
            <a:pPr lvl="1"/>
            <a:r>
              <a:rPr lang="en-US" dirty="0"/>
              <a:t>Communication (3.01) also took a similar drop, but the average score is higher than CT.</a:t>
            </a:r>
          </a:p>
          <a:p>
            <a:pPr lvl="1"/>
            <a:r>
              <a:rPr lang="en-US" dirty="0"/>
              <a:t>QR was the penultimate average score, at 2.95. </a:t>
            </a:r>
          </a:p>
          <a:p>
            <a:r>
              <a:rPr lang="en-US" dirty="0"/>
              <a:t>In 2019-20, our focus for assessments, including faculty training, was on QR.</a:t>
            </a:r>
          </a:p>
          <a:p>
            <a:r>
              <a:rPr lang="en-US" dirty="0"/>
              <a:t>Isolating Communication, USOC fared the worst of the three Equity Lens student groups. 2019-20 saw the widest gap between Pell vs. non-Pell recipients.</a:t>
            </a:r>
          </a:p>
          <a:p>
            <a:r>
              <a:rPr lang="en-US" dirty="0"/>
              <a:t>QR looks to be trending upward by the disparate student groups, from last year.</a:t>
            </a:r>
          </a:p>
          <a:p>
            <a:endParaRPr lang="en-US" dirty="0"/>
          </a:p>
          <a:p>
            <a:endParaRPr lang="en-US" dirty="0"/>
          </a:p>
        </p:txBody>
      </p:sp>
    </p:spTree>
    <p:extLst>
      <p:ext uri="{BB962C8B-B14F-4D97-AF65-F5344CB8AC3E}">
        <p14:creationId xmlns:p14="http://schemas.microsoft.com/office/powerpoint/2010/main" val="343297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686-5DBE-4702-97A3-7FF6344980E4}"/>
              </a:ext>
            </a:extLst>
          </p:cNvPr>
          <p:cNvSpPr>
            <a:spLocks noGrp="1"/>
          </p:cNvSpPr>
          <p:nvPr>
            <p:ph type="title"/>
          </p:nvPr>
        </p:nvSpPr>
        <p:spPr/>
        <p:txBody>
          <a:bodyPr/>
          <a:lstStyle/>
          <a:p>
            <a:r>
              <a:rPr lang="en-US" dirty="0"/>
              <a:t>Findings:  2-Year Completers</a:t>
            </a:r>
          </a:p>
        </p:txBody>
      </p:sp>
      <p:sp>
        <p:nvSpPr>
          <p:cNvPr id="3" name="Content Placeholder 2">
            <a:extLst>
              <a:ext uri="{FF2B5EF4-FFF2-40B4-BE49-F238E27FC236}">
                <a16:creationId xmlns:a16="http://schemas.microsoft.com/office/drawing/2014/main" id="{AA46635B-6E00-4BA7-A431-1B594A78D2D6}"/>
              </a:ext>
            </a:extLst>
          </p:cNvPr>
          <p:cNvSpPr>
            <a:spLocks noGrp="1"/>
          </p:cNvSpPr>
          <p:nvPr>
            <p:ph idx="1"/>
          </p:nvPr>
        </p:nvSpPr>
        <p:spPr/>
        <p:txBody>
          <a:bodyPr>
            <a:normAutofit/>
          </a:bodyPr>
          <a:lstStyle/>
          <a:p>
            <a:r>
              <a:rPr lang="en-US" dirty="0"/>
              <a:t>Looking at CT, the worst curve is by USOC.</a:t>
            </a:r>
          </a:p>
          <a:p>
            <a:r>
              <a:rPr lang="en-US" dirty="0"/>
              <a:t>In both Communications and CT, USOC trended downwards AND performed worse than White students. </a:t>
            </a:r>
          </a:p>
          <a:p>
            <a:r>
              <a:rPr lang="en-US" dirty="0"/>
              <a:t>In both Communications and CT, the curve is trending downwards for  First-Gen students. First-gen dataset must be more complete next year.</a:t>
            </a:r>
          </a:p>
          <a:p>
            <a:r>
              <a:rPr lang="en-US" dirty="0"/>
              <a:t>Diversity curves did not look bad for any of the Equity Lenses.</a:t>
            </a:r>
          </a:p>
          <a:p>
            <a:endParaRPr lang="en-US" dirty="0"/>
          </a:p>
          <a:p>
            <a:endParaRPr lang="en-US" dirty="0"/>
          </a:p>
        </p:txBody>
      </p:sp>
    </p:spTree>
    <p:extLst>
      <p:ext uri="{BB962C8B-B14F-4D97-AF65-F5344CB8AC3E}">
        <p14:creationId xmlns:p14="http://schemas.microsoft.com/office/powerpoint/2010/main" val="110696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next steps: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fontScale="85000" lnSpcReduction="10000"/>
          </a:bodyPr>
          <a:lstStyle/>
          <a:p>
            <a:pPr marL="0" marR="138430" indent="0" fontAlgn="auto">
              <a:lnSpc>
                <a:spcPct val="98000"/>
              </a:lnSpc>
              <a:spcBef>
                <a:spcPts val="10"/>
              </a:spcBef>
              <a:spcAft>
                <a:spcPts val="0"/>
              </a:spcAft>
              <a:buNone/>
              <a:tabLst>
                <a:tab pos="977265" algn="l"/>
                <a:tab pos="977900" algn="l"/>
              </a:tabLst>
            </a:pPr>
            <a:r>
              <a:rPr lang="en-US" sz="1800" i="1" u="sng" dirty="0">
                <a:effectLst/>
                <a:latin typeface="Calibri" panose="020F0502020204030204" pitchFamily="34" charset="0"/>
                <a:ea typeface="Times New Roman" panose="02020603050405020304" pitchFamily="18" charset="0"/>
              </a:rPr>
              <a:t>Next Steps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review revealed a significant decrease in the overall score for Critical Thinking (CT).  So our focus for this year (2020-21) will be Critical Thinking</a:t>
            </a: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Based on this data, </a:t>
            </a:r>
            <a:r>
              <a:rPr lang="en-US" sz="1800" i="1" u="sng" dirty="0">
                <a:effectLst/>
                <a:latin typeface="Calibri" panose="020F0502020204030204" pitchFamily="34" charset="0"/>
                <a:ea typeface="Times New Roman" panose="02020603050405020304" pitchFamily="18" charset="0"/>
              </a:rPr>
              <a:t>a goal will be set for 1400 assessments in Critical Thinking </a:t>
            </a:r>
            <a:r>
              <a:rPr lang="en-US" sz="1800" dirty="0">
                <a:effectLst/>
                <a:latin typeface="Calibri" panose="020F0502020204030204" pitchFamily="34" charset="0"/>
                <a:ea typeface="Times New Roman" panose="02020603050405020304" pitchFamily="18" charset="0"/>
              </a:rPr>
              <a:t>during the 2020-21 year. This goal was selected based on the decrease in 2-year completers’ average scores, as well as the overall scores for all assessments.  During the 2019-20 year, the Completer’s scores dipped from approximately 3.1 to 2.8, the lowest score for all 2-year completers.</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To continue to our momentum from last year’s efforts to improve student learning outcomes in Quantitative Reasoning, we analyzed the assessment results through our equity lenses, (i.e., looking at Underrepresented students of color, economically disadvantaged students and first-generation students), and found that the data suggests that the greatest area of need is to improve the assessment results of </a:t>
            </a:r>
            <a:r>
              <a:rPr lang="en-US" sz="1800" u="sng" dirty="0">
                <a:effectLst/>
                <a:latin typeface="Calibri" panose="020F0502020204030204" pitchFamily="34" charset="0"/>
                <a:ea typeface="Times New Roman" panose="02020603050405020304" pitchFamily="18" charset="0"/>
              </a:rPr>
              <a:t>Underrepresented students of color.</a:t>
            </a:r>
            <a:endParaRPr lang="en-US" sz="1800" u="sng"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As such, TVCC will reach out to </a:t>
            </a:r>
            <a:r>
              <a:rPr lang="en-US" sz="1800" i="1" dirty="0">
                <a:effectLst/>
                <a:latin typeface="Calibri" panose="020F0502020204030204" pitchFamily="34" charset="0"/>
                <a:ea typeface="Times New Roman" panose="02020603050405020304" pitchFamily="18" charset="0"/>
              </a:rPr>
              <a:t>obtain a cohort of several faculty</a:t>
            </a:r>
            <a:r>
              <a:rPr lang="en-US" sz="1800" dirty="0">
                <a:effectLst/>
                <a:latin typeface="Calibri" panose="020F0502020204030204" pitchFamily="34" charset="0"/>
                <a:ea typeface="Times New Roman" panose="02020603050405020304" pitchFamily="18" charset="0"/>
              </a:rPr>
              <a:t>, willing to take specific training (</a:t>
            </a:r>
            <a:r>
              <a:rPr lang="en-US" sz="1800" dirty="0">
                <a:latin typeface="Calibri" panose="020F0502020204030204" pitchFamily="34" charset="0"/>
                <a:ea typeface="Times New Roman" panose="02020603050405020304" pitchFamily="18" charset="0"/>
              </a:rPr>
              <a:t>Inclusive Teaching Strategies) </a:t>
            </a:r>
            <a:r>
              <a:rPr lang="en-US" sz="1800" dirty="0">
                <a:effectLst/>
                <a:latin typeface="Calibri" panose="020F0502020204030204" pitchFamily="34" charset="0"/>
                <a:ea typeface="Times New Roman" panose="02020603050405020304" pitchFamily="18" charset="0"/>
              </a:rPr>
              <a:t>that improves teaching and learning for Underrepresented students of color. We will ask the faculty to train in Fall, implement strategies (and provide some documentation on the strategies implemented) during Winter term, and report out the results in the Spring, identifying those strategies that were effective and can be used by all to improve all student learning outcomes.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85849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endParaRPr lang="en-US" dirty="0"/>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a:bodyPr>
          <a:lstStyle/>
          <a:p>
            <a:r>
              <a:rPr lang="en-US" dirty="0"/>
              <a:t>Questions … about General Education goals for 2020-21?</a:t>
            </a:r>
          </a:p>
        </p:txBody>
      </p:sp>
    </p:spTree>
    <p:extLst>
      <p:ext uri="{BB962C8B-B14F-4D97-AF65-F5344CB8AC3E}">
        <p14:creationId xmlns:p14="http://schemas.microsoft.com/office/powerpoint/2010/main" val="1574074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endParaRPr lang="en-US" dirty="0"/>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Program and Course level Outcomes:</a:t>
            </a: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During the 2019-20 school year, we make significant progress in reviewing all Program Learning Outcomes.  All Program outcomes were reviewed and all courses within the program were mapped to the appropriate Program Outcome.  This data has some gaps that need to be addressed to ensure student learning outcomes are still appropriate and relevant.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54907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endParaRPr lang="en-US" dirty="0"/>
          </a:p>
        </p:txBody>
      </p:sp>
      <p:pic>
        <p:nvPicPr>
          <p:cNvPr id="7" name="Picture 6">
            <a:extLst>
              <a:ext uri="{FF2B5EF4-FFF2-40B4-BE49-F238E27FC236}">
                <a16:creationId xmlns:a16="http://schemas.microsoft.com/office/drawing/2014/main" id="{7849A0BF-3090-455D-A078-5C270F603C56}"/>
              </a:ext>
            </a:extLst>
          </p:cNvPr>
          <p:cNvPicPr>
            <a:picLocks noChangeAspect="1"/>
          </p:cNvPicPr>
          <p:nvPr/>
        </p:nvPicPr>
        <p:blipFill>
          <a:blip r:embed="rId2"/>
          <a:stretch>
            <a:fillRect/>
          </a:stretch>
        </p:blipFill>
        <p:spPr>
          <a:xfrm>
            <a:off x="3648950" y="601618"/>
            <a:ext cx="8135614" cy="5654764"/>
          </a:xfrm>
          <a:prstGeom prst="rect">
            <a:avLst/>
          </a:prstGeom>
        </p:spPr>
      </p:pic>
    </p:spTree>
    <p:extLst>
      <p:ext uri="{BB962C8B-B14F-4D97-AF65-F5344CB8AC3E}">
        <p14:creationId xmlns:p14="http://schemas.microsoft.com/office/powerpoint/2010/main" val="40736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r>
              <a:rPr lang="en-US" dirty="0"/>
              <a:t>next steps: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fontScale="92500" lnSpcReduction="10000"/>
          </a:bodyPr>
          <a:lstStyle/>
          <a:p>
            <a:pPr marL="0" marR="138430" indent="0" fontAlgn="auto">
              <a:lnSpc>
                <a:spcPct val="98000"/>
              </a:lnSpc>
              <a:spcBef>
                <a:spcPts val="10"/>
              </a:spcBef>
              <a:spcAft>
                <a:spcPts val="0"/>
              </a:spcAft>
              <a:buNone/>
              <a:tabLst>
                <a:tab pos="977265" algn="l"/>
                <a:tab pos="977900" algn="l"/>
              </a:tabLst>
            </a:pPr>
            <a:r>
              <a:rPr lang="en-US" sz="1800" i="1" u="sng" dirty="0">
                <a:effectLst/>
                <a:latin typeface="Calibri" panose="020F0502020204030204" pitchFamily="34" charset="0"/>
                <a:ea typeface="Times New Roman" panose="02020603050405020304" pitchFamily="18" charset="0"/>
              </a:rPr>
              <a:t>Steps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Map </a:t>
            </a:r>
            <a:r>
              <a:rPr lang="en-US" sz="1900" dirty="0">
                <a:latin typeface="Calibri" panose="020F0502020204030204" pitchFamily="34" charset="0"/>
                <a:ea typeface="Times New Roman" panose="02020603050405020304" pitchFamily="18" charset="0"/>
              </a:rPr>
              <a:t>courses to the Program Outcomes  --  </a:t>
            </a:r>
            <a:r>
              <a:rPr lang="en-US" sz="1900" b="1" dirty="0">
                <a:latin typeface="Calibri" panose="020F0502020204030204" pitchFamily="34" charset="0"/>
                <a:ea typeface="Times New Roman" panose="02020603050405020304" pitchFamily="18" charset="0"/>
              </a:rPr>
              <a:t>Done</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latin typeface="Calibri" panose="020F0502020204030204" pitchFamily="34" charset="0"/>
                <a:ea typeface="Times New Roman" panose="02020603050405020304" pitchFamily="18" charset="0"/>
              </a:rPr>
              <a:t>Instructor review the Program Outcomes to ensure they believe they are accurate &amp; relevant (assess the overall outcomes of the program).</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latin typeface="Calibri" panose="020F0502020204030204" pitchFamily="34" charset="0"/>
                <a:ea typeface="Times New Roman" panose="02020603050405020304" pitchFamily="18" charset="0"/>
              </a:rPr>
              <a:t>Bring them to your Fall Advisory Committee and explain… a student that completes your class will be able to: ***</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Get their feedback.  </a:t>
            </a:r>
          </a:p>
          <a:p>
            <a:pPr marL="845820" marR="138430" lvl="1" indent="-342900">
              <a:lnSpc>
                <a:spcPct val="98000"/>
              </a:lnSpc>
              <a:spcBef>
                <a:spcPts val="10"/>
              </a:spcBef>
              <a:buAutoNum type="arabicPeriod"/>
              <a:tabLst>
                <a:tab pos="977265" algn="l"/>
                <a:tab pos="977900" algn="l"/>
              </a:tabLst>
            </a:pPr>
            <a:r>
              <a:rPr lang="en-US" sz="1700" dirty="0">
                <a:latin typeface="Calibri" panose="020F0502020204030204" pitchFamily="34" charset="0"/>
                <a:ea typeface="Times New Roman" panose="02020603050405020304" pitchFamily="18" charset="0"/>
              </a:rPr>
              <a:t>Are they still </a:t>
            </a:r>
            <a:r>
              <a:rPr lang="en-US" sz="1700" b="1" i="1" dirty="0">
                <a:latin typeface="Calibri" panose="020F0502020204030204" pitchFamily="34" charset="0"/>
                <a:ea typeface="Times New Roman" panose="02020603050405020304" pitchFamily="18" charset="0"/>
              </a:rPr>
              <a:t>relevant</a:t>
            </a:r>
            <a:r>
              <a:rPr lang="en-US" sz="1700" dirty="0">
                <a:latin typeface="Calibri" panose="020F0502020204030204" pitchFamily="34" charset="0"/>
                <a:ea typeface="Times New Roman" panose="02020603050405020304" pitchFamily="18" charset="0"/>
              </a:rPr>
              <a:t>? (e.g., Add, Edit, Delete)</a:t>
            </a:r>
          </a:p>
          <a:p>
            <a:pPr marL="845820" marR="138430" lvl="1" indent="-342900">
              <a:lnSpc>
                <a:spcPct val="98000"/>
              </a:lnSpc>
              <a:spcBef>
                <a:spcPts val="10"/>
              </a:spcBef>
              <a:buAutoNum type="arabicPeriod"/>
              <a:tabLst>
                <a:tab pos="977265" algn="l"/>
                <a:tab pos="977900" algn="l"/>
              </a:tabLst>
            </a:pPr>
            <a:r>
              <a:rPr lang="en-US" sz="1700" b="1" i="1" dirty="0">
                <a:effectLst/>
                <a:latin typeface="Calibri" panose="020F0502020204030204" pitchFamily="34" charset="0"/>
                <a:ea typeface="Times New Roman" panose="02020603050405020304" pitchFamily="18" charset="0"/>
              </a:rPr>
              <a:t>Prioritize</a:t>
            </a:r>
            <a:r>
              <a:rPr lang="en-US" sz="1700" dirty="0">
                <a:effectLst/>
                <a:latin typeface="Calibri" panose="020F0502020204030204" pitchFamily="34" charset="0"/>
                <a:ea typeface="Times New Roman" panose="02020603050405020304" pitchFamily="18" charset="0"/>
              </a:rPr>
              <a:t> - What is the highest priority / most important?</a:t>
            </a:r>
          </a:p>
          <a:p>
            <a:pPr marL="845820" marR="138430" lvl="1" indent="-342900">
              <a:lnSpc>
                <a:spcPct val="98000"/>
              </a:lnSpc>
              <a:spcBef>
                <a:spcPts val="10"/>
              </a:spcBef>
              <a:buAutoNum type="arabicPeriod"/>
              <a:tabLst>
                <a:tab pos="977265" algn="l"/>
                <a:tab pos="977900" algn="l"/>
              </a:tabLst>
            </a:pPr>
            <a:r>
              <a:rPr lang="en-US" sz="1700" dirty="0">
                <a:latin typeface="Calibri" panose="020F0502020204030204" pitchFamily="34" charset="0"/>
                <a:ea typeface="Times New Roman" panose="02020603050405020304" pitchFamily="18" charset="0"/>
              </a:rPr>
              <a:t>Does there exist </a:t>
            </a:r>
            <a:r>
              <a:rPr lang="en-US" sz="1700" b="1" i="1" dirty="0">
                <a:effectLst/>
                <a:latin typeface="Calibri" panose="020F0502020204030204" pitchFamily="34" charset="0"/>
                <a:ea typeface="Times New Roman" panose="02020603050405020304" pitchFamily="18" charset="0"/>
              </a:rPr>
              <a:t>sequence</a:t>
            </a:r>
            <a:r>
              <a:rPr lang="en-US" sz="1700" dirty="0">
                <a:effectLst/>
                <a:latin typeface="Calibri" panose="020F0502020204030204" pitchFamily="34" charset="0"/>
                <a:ea typeface="Times New Roman" panose="02020603050405020304" pitchFamily="18" charset="0"/>
              </a:rPr>
              <a:t>? 1 before 2, etc.</a:t>
            </a:r>
          </a:p>
          <a:p>
            <a:pPr marL="502920" marR="138430" lvl="1" indent="0">
              <a:lnSpc>
                <a:spcPct val="98000"/>
              </a:lnSpc>
              <a:spcBef>
                <a:spcPts val="10"/>
              </a:spcBef>
              <a:buNone/>
              <a:tabLst>
                <a:tab pos="977265" algn="l"/>
                <a:tab pos="977900" algn="l"/>
              </a:tabLst>
            </a:pPr>
            <a:r>
              <a:rPr lang="en-US" sz="1700" dirty="0">
                <a:effectLst/>
                <a:latin typeface="Calibri" panose="020F0502020204030204" pitchFamily="34" charset="0"/>
                <a:ea typeface="Times New Roman" panose="02020603050405020304" pitchFamily="18" charset="0"/>
              </a:rPr>
              <a:t>(Document and determine next steps)</a:t>
            </a:r>
          </a:p>
          <a:p>
            <a:pPr marL="342900" marR="138430" indent="-342900">
              <a:lnSpc>
                <a:spcPct val="98000"/>
              </a:lnSpc>
              <a:spcBef>
                <a:spcPts val="10"/>
              </a:spcBef>
              <a:buAutoNum type="arabicPeriod"/>
              <a:tabLst>
                <a:tab pos="977265" algn="l"/>
                <a:tab pos="977900" algn="l"/>
              </a:tabLst>
            </a:pPr>
            <a:endParaRPr lang="en-US" sz="1900" dirty="0">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Then at the Spring meeting begin to look at the courses that you have connected to the Program Outcomes and ensure wha</a:t>
            </a:r>
            <a:r>
              <a:rPr lang="en-US" sz="1900" dirty="0">
                <a:latin typeface="Calibri" panose="020F0502020204030204" pitchFamily="34" charset="0"/>
                <a:ea typeface="Times New Roman" panose="02020603050405020304" pitchFamily="18" charset="0"/>
              </a:rPr>
              <a:t>t is in the course, is working toward the desired Program outcome.</a:t>
            </a:r>
            <a:endParaRPr lang="en-US" dirty="0"/>
          </a:p>
        </p:txBody>
      </p:sp>
    </p:spTree>
    <p:extLst>
      <p:ext uri="{BB962C8B-B14F-4D97-AF65-F5344CB8AC3E}">
        <p14:creationId xmlns:p14="http://schemas.microsoft.com/office/powerpoint/2010/main" val="3443779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7" y="864108"/>
            <a:ext cx="7840379" cy="421962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Questions – About Program Outcome Assessment ?</a:t>
            </a:r>
            <a:endParaRPr lang="en-US" sz="2800" dirty="0"/>
          </a:p>
        </p:txBody>
      </p:sp>
    </p:spTree>
    <p:extLst>
      <p:ext uri="{BB962C8B-B14F-4D97-AF65-F5344CB8AC3E}">
        <p14:creationId xmlns:p14="http://schemas.microsoft.com/office/powerpoint/2010/main" val="374127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374144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Overview:</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1800" b="1" i="1" dirty="0">
                <a:latin typeface="Calibri" panose="020F0502020204030204" pitchFamily="34" charset="0"/>
              </a:rPr>
              <a:t>Guided Pathways is a systematic change to the way we assist students</a:t>
            </a:r>
            <a:r>
              <a:rPr lang="en-US" sz="1800" dirty="0">
                <a:latin typeface="Calibri" panose="020F0502020204030204" pitchFamily="34" charset="0"/>
              </a:rPr>
              <a:t>.</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1800" dirty="0">
                <a:latin typeface="Calibri" panose="020F0502020204030204" pitchFamily="34" charset="0"/>
              </a:rPr>
              <a:t>The goal is:</a:t>
            </a:r>
          </a:p>
          <a:p>
            <a:pPr marR="138430">
              <a:lnSpc>
                <a:spcPct val="98000"/>
              </a:lnSpc>
              <a:spcBef>
                <a:spcPts val="10"/>
              </a:spcBef>
              <a:tabLst>
                <a:tab pos="977265" algn="l"/>
                <a:tab pos="977900" algn="l"/>
              </a:tabLst>
            </a:pPr>
            <a:r>
              <a:rPr lang="en-US" sz="1800" dirty="0">
                <a:latin typeface="Calibri" panose="020F0502020204030204" pitchFamily="34" charset="0"/>
              </a:rPr>
              <a:t>Help our students determine a “path.”</a:t>
            </a:r>
          </a:p>
          <a:p>
            <a:pPr marR="138430">
              <a:lnSpc>
                <a:spcPct val="98000"/>
              </a:lnSpc>
              <a:spcBef>
                <a:spcPts val="10"/>
              </a:spcBef>
              <a:tabLst>
                <a:tab pos="977265" algn="l"/>
                <a:tab pos="977900" algn="l"/>
              </a:tabLst>
            </a:pPr>
            <a:r>
              <a:rPr lang="en-US" sz="1800" dirty="0">
                <a:latin typeface="Calibri" panose="020F0502020204030204" pitchFamily="34" charset="0"/>
              </a:rPr>
              <a:t>Help ensure the student stays on the “path.”</a:t>
            </a:r>
          </a:p>
          <a:p>
            <a:pPr marR="138430">
              <a:lnSpc>
                <a:spcPct val="98000"/>
              </a:lnSpc>
              <a:spcBef>
                <a:spcPts val="10"/>
              </a:spcBef>
              <a:tabLst>
                <a:tab pos="977265" algn="l"/>
                <a:tab pos="977900" algn="l"/>
              </a:tabLst>
            </a:pPr>
            <a:r>
              <a:rPr lang="en-US" sz="1800" dirty="0">
                <a:latin typeface="Calibri" panose="020F0502020204030204" pitchFamily="34" charset="0"/>
              </a:rPr>
              <a:t>Help ensure the student completes the “path.”</a:t>
            </a:r>
            <a:endParaRPr lang="en-US" dirty="0"/>
          </a:p>
        </p:txBody>
      </p:sp>
    </p:spTree>
    <p:extLst>
      <p:ext uri="{BB962C8B-B14F-4D97-AF65-F5344CB8AC3E}">
        <p14:creationId xmlns:p14="http://schemas.microsoft.com/office/powerpoint/2010/main" val="235131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a:lnSpc>
                <a:spcPct val="98000"/>
              </a:lnSpc>
              <a:spcBef>
                <a:spcPts val="10"/>
              </a:spcBef>
              <a:buNone/>
              <a:tabLst>
                <a:tab pos="977265" algn="l"/>
                <a:tab pos="977900" algn="l"/>
              </a:tabLst>
            </a:pPr>
            <a:r>
              <a:rPr lang="en-US" sz="3600" dirty="0">
                <a:effectLst/>
                <a:latin typeface="Calibri" panose="020F0502020204030204" pitchFamily="34" charset="0"/>
                <a:ea typeface="Times New Roman" panose="02020603050405020304" pitchFamily="18" charset="0"/>
              </a:rPr>
              <a:t>Gen Ed Assessments – </a:t>
            </a: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All Assessments from 2019-20</a:t>
            </a:r>
          </a:p>
          <a:p>
            <a:pPr marL="502920" marR="138430" lvl="1" indent="0">
              <a:lnSpc>
                <a:spcPct val="98000"/>
              </a:lnSpc>
              <a:spcBef>
                <a:spcPts val="10"/>
              </a:spcBef>
              <a:buNone/>
              <a:tabLst>
                <a:tab pos="977265" algn="l"/>
                <a:tab pos="977900" algn="l"/>
              </a:tabLst>
            </a:pPr>
            <a:endParaRPr lang="en-US" sz="1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88906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578841"/>
            <a:ext cx="7315200" cy="498306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Team:</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b="1" i="1" dirty="0">
              <a:latin typeface="Calibri" panose="020F0502020204030204" pitchFamily="34" charset="0"/>
            </a:endParaRPr>
          </a:p>
          <a:p>
            <a:pPr marR="138430">
              <a:lnSpc>
                <a:spcPct val="98000"/>
              </a:lnSpc>
              <a:spcBef>
                <a:spcPts val="10"/>
              </a:spcBef>
              <a:tabLst>
                <a:tab pos="977265" algn="l"/>
                <a:tab pos="977900" algn="l"/>
              </a:tabLst>
            </a:pPr>
            <a:r>
              <a:rPr lang="en-US" sz="1800" b="1" i="1" dirty="0">
                <a:latin typeface="Calibri" panose="020F0502020204030204" pitchFamily="34" charset="0"/>
              </a:rPr>
              <a:t>President Dana Young</a:t>
            </a:r>
          </a:p>
          <a:p>
            <a:pPr marR="138430">
              <a:lnSpc>
                <a:spcPct val="98000"/>
              </a:lnSpc>
              <a:spcBef>
                <a:spcPts val="10"/>
              </a:spcBef>
              <a:tabLst>
                <a:tab pos="977265" algn="l"/>
                <a:tab pos="977900" algn="l"/>
              </a:tabLst>
            </a:pPr>
            <a:r>
              <a:rPr lang="en-US" sz="1800" b="1" i="1" dirty="0">
                <a:latin typeface="Calibri" panose="020F0502020204030204" pitchFamily="34" charset="0"/>
              </a:rPr>
              <a:t>VP Eddie Alves</a:t>
            </a:r>
          </a:p>
          <a:p>
            <a:pPr marR="138430">
              <a:lnSpc>
                <a:spcPct val="98000"/>
              </a:lnSpc>
              <a:spcBef>
                <a:spcPts val="10"/>
              </a:spcBef>
              <a:tabLst>
                <a:tab pos="977265" algn="l"/>
                <a:tab pos="977900" algn="l"/>
              </a:tabLst>
            </a:pPr>
            <a:r>
              <a:rPr lang="en-US" sz="1800" b="1" i="1" dirty="0">
                <a:latin typeface="Calibri" panose="020F0502020204030204" pitchFamily="34" charset="0"/>
              </a:rPr>
              <a:t>VP Brad Hammond</a:t>
            </a:r>
          </a:p>
          <a:p>
            <a:pPr marR="138430">
              <a:lnSpc>
                <a:spcPct val="98000"/>
              </a:lnSpc>
              <a:spcBef>
                <a:spcPts val="10"/>
              </a:spcBef>
              <a:tabLst>
                <a:tab pos="977265" algn="l"/>
                <a:tab pos="977900" algn="l"/>
              </a:tabLst>
            </a:pPr>
            <a:r>
              <a:rPr lang="en-US" sz="1800" b="1" i="1" dirty="0">
                <a:latin typeface="Calibri" panose="020F0502020204030204" pitchFamily="34" charset="0"/>
              </a:rPr>
              <a:t>Dean David Koehler</a:t>
            </a:r>
          </a:p>
          <a:p>
            <a:pPr marR="138430">
              <a:lnSpc>
                <a:spcPct val="98000"/>
              </a:lnSpc>
              <a:spcBef>
                <a:spcPts val="10"/>
              </a:spcBef>
              <a:tabLst>
                <a:tab pos="977265" algn="l"/>
                <a:tab pos="977900" algn="l"/>
              </a:tabLst>
            </a:pPr>
            <a:r>
              <a:rPr lang="en-US" sz="1800" b="1" i="1" dirty="0">
                <a:latin typeface="Calibri" panose="020F0502020204030204" pitchFamily="34" charset="0"/>
              </a:rPr>
              <a:t>Sandy Porter</a:t>
            </a:r>
          </a:p>
          <a:p>
            <a:pPr marR="138430">
              <a:lnSpc>
                <a:spcPct val="98000"/>
              </a:lnSpc>
              <a:spcBef>
                <a:spcPts val="10"/>
              </a:spcBef>
              <a:tabLst>
                <a:tab pos="977265" algn="l"/>
                <a:tab pos="977900" algn="l"/>
              </a:tabLst>
            </a:pPr>
            <a:r>
              <a:rPr lang="en-US" sz="1800" b="1" i="1" dirty="0">
                <a:latin typeface="Calibri" panose="020F0502020204030204" pitchFamily="34" charset="0"/>
              </a:rPr>
              <a:t>Carol Buttice</a:t>
            </a:r>
          </a:p>
          <a:p>
            <a:pPr marR="138430">
              <a:lnSpc>
                <a:spcPct val="98000"/>
              </a:lnSpc>
              <a:spcBef>
                <a:spcPts val="10"/>
              </a:spcBef>
              <a:tabLst>
                <a:tab pos="977265" algn="l"/>
                <a:tab pos="977900" algn="l"/>
              </a:tabLst>
            </a:pPr>
            <a:r>
              <a:rPr lang="en-US" sz="1800" b="1" i="1" dirty="0">
                <a:latin typeface="Calibri" panose="020F0502020204030204" pitchFamily="34" charset="0"/>
              </a:rPr>
              <a:t>Stephanie Oester</a:t>
            </a:r>
          </a:p>
          <a:p>
            <a:pPr marR="138430">
              <a:lnSpc>
                <a:spcPct val="98000"/>
              </a:lnSpc>
              <a:spcBef>
                <a:spcPts val="10"/>
              </a:spcBef>
              <a:tabLst>
                <a:tab pos="977265" algn="l"/>
                <a:tab pos="977900" algn="l"/>
              </a:tabLst>
            </a:pPr>
            <a:r>
              <a:rPr lang="en-US" sz="1800" b="1" i="1" dirty="0">
                <a:latin typeface="Calibri" panose="020F0502020204030204" pitchFamily="34" charset="0"/>
              </a:rPr>
              <a:t>Sharlene McCaslin</a:t>
            </a:r>
          </a:p>
          <a:p>
            <a:pPr marR="138430">
              <a:lnSpc>
                <a:spcPct val="98000"/>
              </a:lnSpc>
              <a:spcBef>
                <a:spcPts val="10"/>
              </a:spcBef>
              <a:tabLst>
                <a:tab pos="977265" algn="l"/>
                <a:tab pos="977900" algn="l"/>
              </a:tabLst>
            </a:pPr>
            <a:r>
              <a:rPr lang="en-US" sz="1800" b="1" i="1" dirty="0">
                <a:latin typeface="Calibri" panose="020F0502020204030204" pitchFamily="34" charset="0"/>
              </a:rPr>
              <a:t>Gina Roper </a:t>
            </a:r>
          </a:p>
          <a:p>
            <a:pPr marR="138430">
              <a:lnSpc>
                <a:spcPct val="98000"/>
              </a:lnSpc>
              <a:spcBef>
                <a:spcPts val="10"/>
              </a:spcBef>
              <a:tabLst>
                <a:tab pos="977265" algn="l"/>
                <a:tab pos="977900" algn="l"/>
              </a:tabLst>
            </a:pPr>
            <a:r>
              <a:rPr lang="en-US" sz="1800" b="1" i="1" dirty="0">
                <a:latin typeface="Calibri" panose="020F0502020204030204" pitchFamily="34" charset="0"/>
              </a:rPr>
              <a:t>Yumiyo Okuda</a:t>
            </a:r>
          </a:p>
          <a:p>
            <a:pPr marR="138430">
              <a:lnSpc>
                <a:spcPct val="98000"/>
              </a:lnSpc>
              <a:spcBef>
                <a:spcPts val="10"/>
              </a:spcBef>
              <a:tabLst>
                <a:tab pos="977265" algn="l"/>
                <a:tab pos="977900" algn="l"/>
              </a:tabLst>
            </a:pPr>
            <a:r>
              <a:rPr lang="en-US" sz="1800" b="1" i="1" dirty="0">
                <a:latin typeface="Calibri" panose="020F0502020204030204" pitchFamily="34" charset="0"/>
              </a:rPr>
              <a:t>Dora Galan</a:t>
            </a:r>
          </a:p>
          <a:p>
            <a:pPr marR="138430">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r>
              <a:rPr lang="en-US" sz="1800" b="1" i="1" dirty="0">
                <a:latin typeface="Calibri" panose="020F0502020204030204" pitchFamily="34" charset="0"/>
              </a:rPr>
              <a:t>My ask is for Additional Faculty involvement.</a:t>
            </a:r>
            <a:endParaRPr lang="en-US" dirty="0"/>
          </a:p>
        </p:txBody>
      </p:sp>
    </p:spTree>
    <p:extLst>
      <p:ext uri="{BB962C8B-B14F-4D97-AF65-F5344CB8AC3E}">
        <p14:creationId xmlns:p14="http://schemas.microsoft.com/office/powerpoint/2010/main" val="383302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305873"/>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We want to create paths for students who wish to be:</a:t>
            </a:r>
          </a:p>
          <a:p>
            <a:pPr marR="138430">
              <a:lnSpc>
                <a:spcPct val="98000"/>
              </a:lnSpc>
              <a:spcBef>
                <a:spcPts val="10"/>
              </a:spcBef>
              <a:tabLst>
                <a:tab pos="977265" algn="l"/>
                <a:tab pos="977900" algn="l"/>
              </a:tabLst>
            </a:pPr>
            <a:r>
              <a:rPr lang="en-US" sz="2800" dirty="0">
                <a:latin typeface="Calibri" panose="020F0502020204030204" pitchFamily="34" charset="0"/>
              </a:rPr>
              <a:t>Teacher   (Math, English, History, etc.)</a:t>
            </a:r>
          </a:p>
          <a:p>
            <a:pPr marR="138430">
              <a:lnSpc>
                <a:spcPct val="98000"/>
              </a:lnSpc>
              <a:spcBef>
                <a:spcPts val="10"/>
              </a:spcBef>
              <a:tabLst>
                <a:tab pos="977265" algn="l"/>
                <a:tab pos="977900" algn="l"/>
              </a:tabLst>
            </a:pPr>
            <a:r>
              <a:rPr lang="en-US" sz="2800" dirty="0">
                <a:latin typeface="Calibri" panose="020F0502020204030204" pitchFamily="34" charset="0"/>
              </a:rPr>
              <a:t>Psychologist</a:t>
            </a:r>
          </a:p>
          <a:p>
            <a:pPr marR="138430">
              <a:lnSpc>
                <a:spcPct val="98000"/>
              </a:lnSpc>
              <a:spcBef>
                <a:spcPts val="10"/>
              </a:spcBef>
              <a:tabLst>
                <a:tab pos="977265" algn="l"/>
                <a:tab pos="977900" algn="l"/>
              </a:tabLst>
            </a:pPr>
            <a:r>
              <a:rPr lang="en-US" sz="2800" dirty="0">
                <a:latin typeface="Calibri" panose="020F0502020204030204" pitchFamily="34" charset="0"/>
              </a:rPr>
              <a:t>Chemist</a:t>
            </a:r>
          </a:p>
          <a:p>
            <a:pPr marR="138430">
              <a:lnSpc>
                <a:spcPct val="98000"/>
              </a:lnSpc>
              <a:spcBef>
                <a:spcPts val="10"/>
              </a:spcBef>
              <a:tabLst>
                <a:tab pos="977265" algn="l"/>
                <a:tab pos="977900" algn="l"/>
              </a:tabLst>
            </a:pPr>
            <a:r>
              <a:rPr lang="en-US" sz="2800" dirty="0">
                <a:latin typeface="Calibri" panose="020F0502020204030204" pitchFamily="34" charset="0"/>
              </a:rPr>
              <a:t>Biologist</a:t>
            </a:r>
          </a:p>
          <a:p>
            <a:pPr marR="138430">
              <a:lnSpc>
                <a:spcPct val="98000"/>
              </a:lnSpc>
              <a:spcBef>
                <a:spcPts val="10"/>
              </a:spcBef>
              <a:tabLst>
                <a:tab pos="977265" algn="l"/>
                <a:tab pos="977900" algn="l"/>
              </a:tabLst>
            </a:pPr>
            <a:r>
              <a:rPr lang="en-US" sz="2800" dirty="0">
                <a:latin typeface="Calibri" panose="020F0502020204030204" pitchFamily="34" charset="0"/>
              </a:rPr>
              <a:t>Etc.</a:t>
            </a:r>
          </a:p>
          <a:p>
            <a:pPr marR="138430">
              <a:lnSpc>
                <a:spcPct val="98000"/>
              </a:lnSpc>
              <a:spcBef>
                <a:spcPts val="10"/>
              </a:spcBef>
              <a:tabLst>
                <a:tab pos="977265" algn="l"/>
                <a:tab pos="977900" algn="l"/>
              </a:tabLst>
            </a:pPr>
            <a:endParaRPr lang="en-US" sz="2800" dirty="0">
              <a:latin typeface="Calibri" panose="020F0502020204030204" pitchFamily="34" charset="0"/>
            </a:endParaRPr>
          </a:p>
          <a:p>
            <a:pPr marR="138430">
              <a:lnSpc>
                <a:spcPct val="98000"/>
              </a:lnSpc>
              <a:spcBef>
                <a:spcPts val="10"/>
              </a:spcBef>
              <a:tabLst>
                <a:tab pos="977265" algn="l"/>
                <a:tab pos="977900" algn="l"/>
              </a:tabLst>
            </a:pPr>
            <a:r>
              <a:rPr lang="en-US" sz="2800" dirty="0">
                <a:latin typeface="Calibri" panose="020F0502020204030204" pitchFamily="34" charset="0"/>
              </a:rPr>
              <a:t>And .. Clear Articulation Agreements with 4-year Colleges and Universities to ensure our students can transfer “seamlessly” to those schools.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p:txBody>
      </p:sp>
    </p:spTree>
    <p:extLst>
      <p:ext uri="{BB962C8B-B14F-4D97-AF65-F5344CB8AC3E}">
        <p14:creationId xmlns:p14="http://schemas.microsoft.com/office/powerpoint/2010/main" val="724637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29329"/>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Team:</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b="1" i="1" dirty="0">
                <a:latin typeface="Calibri" panose="020F0502020204030204" pitchFamily="34" charset="0"/>
              </a:rPr>
              <a:t>Again… </a:t>
            </a:r>
          </a:p>
          <a:p>
            <a:pPr marR="138430">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r>
              <a:rPr lang="en-US" sz="1800" b="1" i="1" dirty="0">
                <a:latin typeface="Calibri" panose="020F0502020204030204" pitchFamily="34" charset="0"/>
              </a:rPr>
              <a:t>My ask is for Additional Faculty involvement.</a:t>
            </a: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L="0" marR="138430" indent="0" algn="ctr">
              <a:lnSpc>
                <a:spcPct val="98000"/>
              </a:lnSpc>
              <a:spcBef>
                <a:spcPts val="10"/>
              </a:spcBef>
              <a:buNone/>
              <a:tabLst>
                <a:tab pos="977265" algn="l"/>
                <a:tab pos="977900" algn="l"/>
              </a:tabLst>
            </a:pPr>
            <a:r>
              <a:rPr lang="en-US" sz="3200" b="1" i="1" dirty="0">
                <a:latin typeface="Calibri" panose="020F0502020204030204" pitchFamily="34" charset="0"/>
              </a:rPr>
              <a:t>Questions ?</a:t>
            </a:r>
            <a:endParaRPr lang="en-US" sz="3200" dirty="0"/>
          </a:p>
        </p:txBody>
      </p:sp>
    </p:spTree>
    <p:extLst>
      <p:ext uri="{BB962C8B-B14F-4D97-AF65-F5344CB8AC3E}">
        <p14:creationId xmlns:p14="http://schemas.microsoft.com/office/powerpoint/2010/main" val="1813559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542393"/>
          </a:xfrm>
        </p:spPr>
        <p:txBody>
          <a:bodyPr>
            <a:normAutofit lnSpcReduction="10000"/>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I have reviewed every plan input into the Strategic Planning system for 2020-21.</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 have been working this Summer on the “Master Plans.”  Academic Master Plans, Student Service Plan, Administrative Service Plan and the Facilities Master Plan.</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Our goal is to help demonstrate how your work ties directly to the Mission of the College which is:</a:t>
            </a:r>
            <a:endParaRPr lang="en-US" dirty="0"/>
          </a:p>
        </p:txBody>
      </p:sp>
    </p:spTree>
    <p:extLst>
      <p:ext uri="{BB962C8B-B14F-4D97-AF65-F5344CB8AC3E}">
        <p14:creationId xmlns:p14="http://schemas.microsoft.com/office/powerpoint/2010/main" val="1054169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542393"/>
          </a:xfrm>
        </p:spPr>
        <p:txBody>
          <a:bodyPr>
            <a:normAutofit/>
          </a:bodyPr>
          <a:lstStyle/>
          <a:p>
            <a:pPr marL="0" marR="138430" indent="0" algn="ctr" fontAlgn="auto">
              <a:lnSpc>
                <a:spcPct val="98000"/>
              </a:lnSpc>
              <a:spcBef>
                <a:spcPts val="10"/>
              </a:spcBef>
              <a:spcAft>
                <a:spcPts val="0"/>
              </a:spcAft>
              <a:buNone/>
              <a:tabLst>
                <a:tab pos="977265" algn="l"/>
                <a:tab pos="977900" algn="l"/>
              </a:tabLst>
            </a:pPr>
            <a:r>
              <a:rPr lang="en-US" sz="4000" b="1" dirty="0">
                <a:latin typeface="Calibri" panose="020F0502020204030204" pitchFamily="34" charset="0"/>
              </a:rPr>
              <a:t>TVCC is a comprehensive Community College dedicated to Student Success !</a:t>
            </a:r>
            <a:endParaRPr lang="en-US" sz="4000" b="1" dirty="0"/>
          </a:p>
        </p:txBody>
      </p:sp>
    </p:spTree>
    <p:extLst>
      <p:ext uri="{BB962C8B-B14F-4D97-AF65-F5344CB8AC3E}">
        <p14:creationId xmlns:p14="http://schemas.microsoft.com/office/powerpoint/2010/main" val="1971789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My review revealed a lack of knowledge about the Core Theme definitions: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There are three Core Themes:</a:t>
            </a:r>
          </a:p>
          <a:p>
            <a:pPr marR="138430">
              <a:lnSpc>
                <a:spcPct val="98000"/>
              </a:lnSpc>
              <a:spcBef>
                <a:spcPts val="10"/>
              </a:spcBef>
              <a:tabLst>
                <a:tab pos="977265" algn="l"/>
                <a:tab pos="977900" algn="l"/>
              </a:tabLst>
            </a:pPr>
            <a:r>
              <a:rPr lang="en-US" sz="2800" dirty="0">
                <a:latin typeface="Calibri" panose="020F0502020204030204" pitchFamily="34" charset="0"/>
              </a:rPr>
              <a:t>Fostering Educational Success</a:t>
            </a:r>
          </a:p>
          <a:p>
            <a:pPr marR="138430">
              <a:lnSpc>
                <a:spcPct val="98000"/>
              </a:lnSpc>
              <a:spcBef>
                <a:spcPts val="10"/>
              </a:spcBef>
              <a:tabLst>
                <a:tab pos="977265" algn="l"/>
                <a:tab pos="977900" algn="l"/>
              </a:tabLst>
            </a:pPr>
            <a:r>
              <a:rPr lang="en-US" sz="2800" dirty="0">
                <a:latin typeface="Calibri" panose="020F0502020204030204" pitchFamily="34" charset="0"/>
              </a:rPr>
              <a:t>Ensuring Access</a:t>
            </a:r>
          </a:p>
          <a:p>
            <a:pPr marR="138430">
              <a:lnSpc>
                <a:spcPct val="98000"/>
              </a:lnSpc>
              <a:spcBef>
                <a:spcPts val="10"/>
              </a:spcBef>
              <a:tabLst>
                <a:tab pos="977265" algn="l"/>
                <a:tab pos="977900" algn="l"/>
              </a:tabLst>
            </a:pPr>
            <a:r>
              <a:rPr lang="en-US" sz="2800" dirty="0">
                <a:latin typeface="Calibri" panose="020F0502020204030204" pitchFamily="34" charset="0"/>
              </a:rPr>
              <a:t>Building our Community</a:t>
            </a:r>
          </a:p>
          <a:p>
            <a:pPr marR="138430">
              <a:lnSpc>
                <a:spcPct val="98000"/>
              </a:lnSpc>
              <a:spcBef>
                <a:spcPts val="10"/>
              </a:spcBef>
              <a:tabLst>
                <a:tab pos="977265" algn="l"/>
                <a:tab pos="977900" algn="l"/>
              </a:tabLst>
            </a:pPr>
            <a:endParaRPr lang="en-US" sz="2800" dirty="0">
              <a:latin typeface="Calibri" panose="020F0502020204030204" pitchFamily="34" charset="0"/>
            </a:endParaRPr>
          </a:p>
          <a:p>
            <a:pPr marL="0" marR="138430" indent="0">
              <a:lnSpc>
                <a:spcPct val="98000"/>
              </a:lnSpc>
              <a:spcBef>
                <a:spcPts val="10"/>
              </a:spcBef>
              <a:buNone/>
              <a:tabLst>
                <a:tab pos="977265" algn="l"/>
                <a:tab pos="977900" algn="l"/>
              </a:tabLst>
            </a:pPr>
            <a:r>
              <a:rPr lang="en-US" sz="2800" dirty="0">
                <a:latin typeface="Calibri" panose="020F0502020204030204" pitchFamily="34" charset="0"/>
              </a:rPr>
              <a:t>But what is the definition…. </a:t>
            </a:r>
          </a:p>
          <a:p>
            <a:pPr marL="0" marR="138430" indent="0">
              <a:lnSpc>
                <a:spcPct val="98000"/>
              </a:lnSpc>
              <a:spcBef>
                <a:spcPts val="10"/>
              </a:spcBef>
              <a:buNone/>
              <a:tabLst>
                <a:tab pos="977265" algn="l"/>
                <a:tab pos="977900" algn="l"/>
              </a:tabLst>
            </a:pPr>
            <a:r>
              <a:rPr lang="en-US" dirty="0">
                <a:latin typeface="Calibri" panose="020F0502020204030204" pitchFamily="34" charset="0"/>
              </a:rPr>
              <a:t>(i.e. How do I know if my goal should tie to Fostering </a:t>
            </a:r>
            <a:r>
              <a:rPr lang="en-US" sz="2000" dirty="0">
                <a:latin typeface="Calibri" panose="020F0502020204030204" pitchFamily="34" charset="0"/>
              </a:rPr>
              <a:t>Educational Success or Ensuring Access?</a:t>
            </a: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3533482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Example: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Goal: To administer (3) FASFA nights; one in Ontario, one in Nyssa and one in Vale.</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Is this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Fostering Educational Success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Or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Ensuring Access ?</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1857863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Before you decide – </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Example: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Goal: To administer (3) bilingual FASFA nights; one in Ontario, one in Nyssa and one in Vale.</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Is this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Fostering Educational Success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Or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Ensuring Access ?</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1650388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are easy:</a:t>
            </a:r>
          </a:p>
          <a:p>
            <a:pPr marL="0" marR="138430" indent="0" fontAlgn="auto">
              <a:lnSpc>
                <a:spcPct val="98000"/>
              </a:lnSpc>
              <a:spcBef>
                <a:spcPts val="10"/>
              </a:spcBef>
              <a:spcAft>
                <a:spcPts val="0"/>
              </a:spcAft>
              <a:buNone/>
              <a:tabLst>
                <a:tab pos="977265" algn="l"/>
                <a:tab pos="977900" algn="l"/>
              </a:tabLst>
            </a:pPr>
            <a:endParaRPr lang="en-US" sz="2800" b="1" i="1"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Enter Gen Ed Outcomes</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Correct Numbering Sequence for Intermediate Concert Choir Component.</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Clearly for All Students</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2467019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are easy:</a:t>
            </a:r>
          </a:p>
          <a:p>
            <a:pPr marL="0" marR="138430" indent="0" fontAlgn="auto">
              <a:lnSpc>
                <a:spcPct val="98000"/>
              </a:lnSpc>
              <a:spcBef>
                <a:spcPts val="10"/>
              </a:spcBef>
              <a:spcAft>
                <a:spcPts val="0"/>
              </a:spcAft>
              <a:buNone/>
              <a:tabLst>
                <a:tab pos="977265" algn="l"/>
                <a:tab pos="977900" algn="l"/>
              </a:tabLst>
            </a:pPr>
            <a:endParaRPr lang="en-US" sz="2800" b="1" i="1"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CAHEP Accreditation Initial Application</a:t>
            </a:r>
            <a:endParaRPr lang="en-US" sz="2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Utilization of CAPPEX and non-traditional recruiting to enroll students without a GED</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For specific groups of students</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28221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B557C-6E25-4A31-A904-AEEBBA206886}"/>
              </a:ext>
            </a:extLst>
          </p:cNvPr>
          <p:cNvPicPr>
            <a:picLocks noChangeAspect="1"/>
          </p:cNvPicPr>
          <p:nvPr/>
        </p:nvPicPr>
        <p:blipFill>
          <a:blip r:embed="rId2"/>
          <a:stretch>
            <a:fillRect/>
          </a:stretch>
        </p:blipFill>
        <p:spPr>
          <a:xfrm>
            <a:off x="733934" y="287698"/>
            <a:ext cx="10414964" cy="6260059"/>
          </a:xfrm>
          <a:prstGeom prst="rect">
            <a:avLst/>
          </a:prstGeom>
        </p:spPr>
      </p:pic>
    </p:spTree>
    <p:extLst>
      <p:ext uri="{BB962C8B-B14F-4D97-AF65-F5344CB8AC3E}">
        <p14:creationId xmlns:p14="http://schemas.microsoft.com/office/powerpoint/2010/main" val="3837681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a:t>
            </a:r>
            <a:r>
              <a:rPr lang="en-US" sz="2800" b="1" i="1" dirty="0">
                <a:latin typeface="Calibri" panose="020F0502020204030204" pitchFamily="34" charset="0"/>
                <a:ea typeface="Times New Roman" panose="02020603050405020304" pitchFamily="18" charset="0"/>
              </a:rPr>
              <a:t>e difficult:</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Increase Course Reserves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Update / Make accessible Laptop Computers and Cart</a:t>
            </a:r>
            <a:endParaRPr lang="en-US" dirty="0"/>
          </a:p>
        </p:txBody>
      </p:sp>
    </p:spTree>
    <p:extLst>
      <p:ext uri="{BB962C8B-B14F-4D97-AF65-F5344CB8AC3E}">
        <p14:creationId xmlns:p14="http://schemas.microsoft.com/office/powerpoint/2010/main" val="2022106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i="1" dirty="0">
                <a:effectLst/>
                <a:latin typeface="Calibri" panose="020F0502020204030204" pitchFamily="34" charset="0"/>
                <a:ea typeface="Times New Roman" panose="02020603050405020304" pitchFamily="18" charset="0"/>
              </a:rPr>
              <a:t>We wanted to make sure we were all defining these two Core Themes the same.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 the review, </a:t>
            </a:r>
            <a:r>
              <a:rPr lang="en-US" sz="2800" b="1" i="1" dirty="0">
                <a:latin typeface="Calibri" panose="020F0502020204030204" pitchFamily="34" charset="0"/>
              </a:rPr>
              <a:t>The Building our Community Core Theme, </a:t>
            </a:r>
            <a:r>
              <a:rPr lang="en-US" sz="2800" dirty="0">
                <a:latin typeface="Calibri" panose="020F0502020204030204" pitchFamily="34" charset="0"/>
              </a:rPr>
              <a:t>seemed to be understood by all.</a:t>
            </a:r>
            <a:endParaRPr lang="en-US" dirty="0"/>
          </a:p>
        </p:txBody>
      </p:sp>
    </p:spTree>
    <p:extLst>
      <p:ext uri="{BB962C8B-B14F-4D97-AF65-F5344CB8AC3E}">
        <p14:creationId xmlns:p14="http://schemas.microsoft.com/office/powerpoint/2010/main" val="626457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i="1" dirty="0">
                <a:effectLst/>
                <a:latin typeface="Calibri" panose="020F0502020204030204" pitchFamily="34" charset="0"/>
                <a:ea typeface="Times New Roman" panose="02020603050405020304" pitchFamily="18" charset="0"/>
              </a:rPr>
              <a:t>We wanted to make sure we were all defining these two Core Themes the same.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 the review, </a:t>
            </a:r>
            <a:r>
              <a:rPr lang="en-US" sz="2800" b="1" i="1" dirty="0">
                <a:latin typeface="Calibri" panose="020F0502020204030204" pitchFamily="34" charset="0"/>
              </a:rPr>
              <a:t>The Building our Community Core Theme, </a:t>
            </a:r>
            <a:r>
              <a:rPr lang="en-US" sz="2800" dirty="0">
                <a:latin typeface="Calibri" panose="020F0502020204030204" pitchFamily="34" charset="0"/>
              </a:rPr>
              <a:t>seemed to be understood by all.</a:t>
            </a:r>
            <a:endParaRPr lang="en-US" dirty="0"/>
          </a:p>
        </p:txBody>
      </p:sp>
    </p:spTree>
    <p:extLst>
      <p:ext uri="{BB962C8B-B14F-4D97-AF65-F5344CB8AC3E}">
        <p14:creationId xmlns:p14="http://schemas.microsoft.com/office/powerpoint/2010/main" val="2380602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algn="ctr"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Any Last Questions ?</a:t>
            </a: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r>
              <a:rPr lang="en-US" sz="2800" b="1" i="1" dirty="0">
                <a:latin typeface="Calibri" panose="020F0502020204030204" pitchFamily="34" charset="0"/>
              </a:rPr>
              <a:t>Have a Great Year !</a:t>
            </a:r>
            <a:endParaRPr lang="en-US" b="1" dirty="0"/>
          </a:p>
        </p:txBody>
      </p:sp>
    </p:spTree>
    <p:extLst>
      <p:ext uri="{BB962C8B-B14F-4D97-AF65-F5344CB8AC3E}">
        <p14:creationId xmlns:p14="http://schemas.microsoft.com/office/powerpoint/2010/main" val="121211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E2927-CED3-4883-AA51-935045B203CD}"/>
              </a:ext>
            </a:extLst>
          </p:cNvPr>
          <p:cNvPicPr>
            <a:picLocks noChangeAspect="1"/>
          </p:cNvPicPr>
          <p:nvPr/>
        </p:nvPicPr>
        <p:blipFill>
          <a:blip r:embed="rId2"/>
          <a:stretch>
            <a:fillRect/>
          </a:stretch>
        </p:blipFill>
        <p:spPr>
          <a:xfrm>
            <a:off x="684946" y="238711"/>
            <a:ext cx="10686625" cy="6423345"/>
          </a:xfrm>
          <a:prstGeom prst="rect">
            <a:avLst/>
          </a:prstGeom>
        </p:spPr>
      </p:pic>
    </p:spTree>
    <p:extLst>
      <p:ext uri="{BB962C8B-B14F-4D97-AF65-F5344CB8AC3E}">
        <p14:creationId xmlns:p14="http://schemas.microsoft.com/office/powerpoint/2010/main" val="110672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Underrepresented Student of Color (USOC)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4" name="Picture 3">
            <a:extLst>
              <a:ext uri="{FF2B5EF4-FFF2-40B4-BE49-F238E27FC236}">
                <a16:creationId xmlns:a16="http://schemas.microsoft.com/office/drawing/2014/main" id="{41E5015F-C07A-4716-8ABA-B97FAF9F3207}"/>
              </a:ext>
            </a:extLst>
          </p:cNvPr>
          <p:cNvPicPr>
            <a:picLocks noChangeAspect="1"/>
          </p:cNvPicPr>
          <p:nvPr/>
        </p:nvPicPr>
        <p:blipFill>
          <a:blip r:embed="rId2"/>
          <a:stretch>
            <a:fillRect/>
          </a:stretch>
        </p:blipFill>
        <p:spPr>
          <a:xfrm>
            <a:off x="715761" y="594360"/>
            <a:ext cx="4938573" cy="2834640"/>
          </a:xfrm>
          <a:prstGeom prst="rect">
            <a:avLst/>
          </a:prstGeom>
          <a:ln>
            <a:solidFill>
              <a:schemeClr val="accent1"/>
            </a:solidFill>
          </a:ln>
        </p:spPr>
      </p:pic>
      <p:pic>
        <p:nvPicPr>
          <p:cNvPr id="6" name="Picture 5">
            <a:extLst>
              <a:ext uri="{FF2B5EF4-FFF2-40B4-BE49-F238E27FC236}">
                <a16:creationId xmlns:a16="http://schemas.microsoft.com/office/drawing/2014/main" id="{D0FAADFF-0502-485A-A26E-19F1BC908F58}"/>
              </a:ext>
            </a:extLst>
          </p:cNvPr>
          <p:cNvPicPr>
            <a:picLocks noChangeAspect="1"/>
          </p:cNvPicPr>
          <p:nvPr/>
        </p:nvPicPr>
        <p:blipFill>
          <a:blip r:embed="rId3"/>
          <a:stretch>
            <a:fillRect/>
          </a:stretch>
        </p:blipFill>
        <p:spPr>
          <a:xfrm>
            <a:off x="6525042" y="594360"/>
            <a:ext cx="4866477" cy="2834640"/>
          </a:xfrm>
          <a:prstGeom prst="rect">
            <a:avLst/>
          </a:prstGeom>
          <a:ln>
            <a:solidFill>
              <a:schemeClr val="accent1"/>
            </a:solidFill>
          </a:ln>
        </p:spPr>
      </p:pic>
      <p:pic>
        <p:nvPicPr>
          <p:cNvPr id="9" name="Picture 8">
            <a:extLst>
              <a:ext uri="{FF2B5EF4-FFF2-40B4-BE49-F238E27FC236}">
                <a16:creationId xmlns:a16="http://schemas.microsoft.com/office/drawing/2014/main" id="{794981FD-40B2-4F04-B7A3-002730F7F2DA}"/>
              </a:ext>
            </a:extLst>
          </p:cNvPr>
          <p:cNvPicPr>
            <a:picLocks noChangeAspect="1"/>
          </p:cNvPicPr>
          <p:nvPr/>
        </p:nvPicPr>
        <p:blipFill>
          <a:blip r:embed="rId4"/>
          <a:stretch>
            <a:fillRect/>
          </a:stretch>
        </p:blipFill>
        <p:spPr>
          <a:xfrm>
            <a:off x="751810" y="3690257"/>
            <a:ext cx="4866477" cy="2834640"/>
          </a:xfrm>
          <a:prstGeom prst="rect">
            <a:avLst/>
          </a:prstGeom>
          <a:ln>
            <a:solidFill>
              <a:schemeClr val="accent1"/>
            </a:solidFill>
          </a:ln>
        </p:spPr>
      </p:pic>
      <p:pic>
        <p:nvPicPr>
          <p:cNvPr id="10" name="Picture 9">
            <a:extLst>
              <a:ext uri="{FF2B5EF4-FFF2-40B4-BE49-F238E27FC236}">
                <a16:creationId xmlns:a16="http://schemas.microsoft.com/office/drawing/2014/main" id="{33F362C8-6A33-4A18-B5F9-BE19110AA762}"/>
              </a:ext>
            </a:extLst>
          </p:cNvPr>
          <p:cNvPicPr>
            <a:picLocks noChangeAspect="1"/>
          </p:cNvPicPr>
          <p:nvPr/>
        </p:nvPicPr>
        <p:blipFill>
          <a:blip r:embed="rId5"/>
          <a:stretch>
            <a:fillRect/>
          </a:stretch>
        </p:blipFill>
        <p:spPr>
          <a:xfrm>
            <a:off x="6525042" y="3690257"/>
            <a:ext cx="4857014" cy="2834640"/>
          </a:xfrm>
          <a:prstGeom prst="rect">
            <a:avLst/>
          </a:prstGeom>
          <a:ln>
            <a:solidFill>
              <a:schemeClr val="accent1"/>
            </a:solidFill>
          </a:ln>
        </p:spPr>
      </p:pic>
    </p:spTree>
    <p:extLst>
      <p:ext uri="{BB962C8B-B14F-4D97-AF65-F5344CB8AC3E}">
        <p14:creationId xmlns:p14="http://schemas.microsoft.com/office/powerpoint/2010/main" val="363827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First-Generation College Students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5" name="Picture 4">
            <a:extLst>
              <a:ext uri="{FF2B5EF4-FFF2-40B4-BE49-F238E27FC236}">
                <a16:creationId xmlns:a16="http://schemas.microsoft.com/office/drawing/2014/main" id="{31A8B291-CEED-47F2-93CE-D46A3108B32D}"/>
              </a:ext>
            </a:extLst>
          </p:cNvPr>
          <p:cNvPicPr>
            <a:picLocks noChangeAspect="1"/>
          </p:cNvPicPr>
          <p:nvPr/>
        </p:nvPicPr>
        <p:blipFill>
          <a:blip r:embed="rId2"/>
          <a:stretch>
            <a:fillRect/>
          </a:stretch>
        </p:blipFill>
        <p:spPr>
          <a:xfrm>
            <a:off x="713239" y="594360"/>
            <a:ext cx="4934378" cy="2834640"/>
          </a:xfrm>
          <a:prstGeom prst="rect">
            <a:avLst/>
          </a:prstGeom>
          <a:ln>
            <a:solidFill>
              <a:schemeClr val="accent1"/>
            </a:solidFill>
          </a:ln>
        </p:spPr>
      </p:pic>
      <p:pic>
        <p:nvPicPr>
          <p:cNvPr id="7" name="Picture 6">
            <a:extLst>
              <a:ext uri="{FF2B5EF4-FFF2-40B4-BE49-F238E27FC236}">
                <a16:creationId xmlns:a16="http://schemas.microsoft.com/office/drawing/2014/main" id="{8DB7A1D8-0285-428E-841B-65494CFAABA2}"/>
              </a:ext>
            </a:extLst>
          </p:cNvPr>
          <p:cNvPicPr>
            <a:picLocks noChangeAspect="1"/>
          </p:cNvPicPr>
          <p:nvPr/>
        </p:nvPicPr>
        <p:blipFill>
          <a:blip r:embed="rId3"/>
          <a:stretch>
            <a:fillRect/>
          </a:stretch>
        </p:blipFill>
        <p:spPr>
          <a:xfrm>
            <a:off x="6544385" y="594360"/>
            <a:ext cx="4866478" cy="2834640"/>
          </a:xfrm>
          <a:prstGeom prst="rect">
            <a:avLst/>
          </a:prstGeom>
          <a:ln>
            <a:solidFill>
              <a:schemeClr val="accent1"/>
            </a:solidFill>
          </a:ln>
        </p:spPr>
      </p:pic>
      <p:pic>
        <p:nvPicPr>
          <p:cNvPr id="11" name="Picture 10">
            <a:extLst>
              <a:ext uri="{FF2B5EF4-FFF2-40B4-BE49-F238E27FC236}">
                <a16:creationId xmlns:a16="http://schemas.microsoft.com/office/drawing/2014/main" id="{0485D868-BBC0-4241-A327-CB51A9422B6D}"/>
              </a:ext>
            </a:extLst>
          </p:cNvPr>
          <p:cNvPicPr>
            <a:picLocks noChangeAspect="1"/>
          </p:cNvPicPr>
          <p:nvPr/>
        </p:nvPicPr>
        <p:blipFill>
          <a:blip r:embed="rId4"/>
          <a:stretch>
            <a:fillRect/>
          </a:stretch>
        </p:blipFill>
        <p:spPr>
          <a:xfrm>
            <a:off x="713239" y="3724910"/>
            <a:ext cx="4862335" cy="2834640"/>
          </a:xfrm>
          <a:prstGeom prst="rect">
            <a:avLst/>
          </a:prstGeom>
          <a:ln>
            <a:solidFill>
              <a:schemeClr val="accent1"/>
            </a:solidFill>
          </a:ln>
        </p:spPr>
      </p:pic>
      <p:pic>
        <p:nvPicPr>
          <p:cNvPr id="13" name="Picture 12">
            <a:extLst>
              <a:ext uri="{FF2B5EF4-FFF2-40B4-BE49-F238E27FC236}">
                <a16:creationId xmlns:a16="http://schemas.microsoft.com/office/drawing/2014/main" id="{C6ED5E5F-ECB5-4138-9975-C1457D73533B}"/>
              </a:ext>
            </a:extLst>
          </p:cNvPr>
          <p:cNvPicPr>
            <a:picLocks noChangeAspect="1"/>
          </p:cNvPicPr>
          <p:nvPr/>
        </p:nvPicPr>
        <p:blipFill>
          <a:blip r:embed="rId5"/>
          <a:stretch>
            <a:fillRect/>
          </a:stretch>
        </p:blipFill>
        <p:spPr>
          <a:xfrm>
            <a:off x="6544385" y="3724910"/>
            <a:ext cx="4862335" cy="2834640"/>
          </a:xfrm>
          <a:prstGeom prst="rect">
            <a:avLst/>
          </a:prstGeom>
          <a:ln>
            <a:solidFill>
              <a:schemeClr val="accent1"/>
            </a:solidFill>
          </a:ln>
        </p:spPr>
      </p:pic>
    </p:spTree>
    <p:extLst>
      <p:ext uri="{BB962C8B-B14F-4D97-AF65-F5344CB8AC3E}">
        <p14:creationId xmlns:p14="http://schemas.microsoft.com/office/powerpoint/2010/main" val="320900662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592</TotalTime>
  <Words>2502</Words>
  <Application>Microsoft Office PowerPoint</Application>
  <PresentationFormat>Widescreen</PresentationFormat>
  <Paragraphs>267</Paragraphs>
  <Slides>63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Calibri</vt:lpstr>
      <vt:lpstr>Calibri Light</vt:lpstr>
      <vt:lpstr>Corbel</vt:lpstr>
      <vt:lpstr>Times New Roman</vt:lpstr>
      <vt:lpstr>Wingdings 2</vt:lpstr>
      <vt:lpstr>Frame</vt:lpstr>
      <vt:lpstr>Office Theme</vt:lpstr>
      <vt:lpstr>Accreditation General Education Outcomes (Institutional Learning Outcomes)  and  Program Outcomes</vt:lpstr>
      <vt:lpstr>Accreditation</vt:lpstr>
      <vt:lpstr>General Education Outcomes (ILO’s)</vt:lpstr>
      <vt:lpstr>General Education Outcomes (ILO’s)</vt:lpstr>
      <vt:lpstr>General Education Outcomes (ILO’s)</vt:lpstr>
      <vt:lpstr>PowerPoint Presentation</vt:lpstr>
      <vt:lpstr>PowerPoint Presentation</vt:lpstr>
      <vt:lpstr>PowerPoint Presentation</vt:lpstr>
      <vt:lpstr>PowerPoint Presentation</vt:lpstr>
      <vt:lpstr>PowerPoint Presentation</vt:lpstr>
      <vt:lpstr>Communication:  2019-20 n’s by Equity Lens</vt:lpstr>
      <vt:lpstr>Quantitative Reasoning:  2019-20 n’s by Equity Lens</vt:lpstr>
      <vt:lpstr>Critical Thinking:  2019-20 n’s by Equity Lens</vt:lpstr>
      <vt:lpstr>Findings</vt:lpstr>
      <vt:lpstr>General Education Outcomes (ILO’s)</vt:lpstr>
      <vt:lpstr>Results of 2019-20 General Education Learning Outcomes Assessments</vt:lpstr>
      <vt:lpstr>2019-20 General Education Learning Outcomes:  Methods</vt:lpstr>
      <vt:lpstr>2019-20 General Education Learning Outcomes:  Methods</vt:lpstr>
      <vt:lpstr>2-Year Completers</vt:lpstr>
      <vt:lpstr>PowerPoint Presentation</vt:lpstr>
      <vt:lpstr>PowerPoint Presentation</vt:lpstr>
      <vt:lpstr>2-Year Completers</vt:lpstr>
      <vt:lpstr>PowerPoint Presentation</vt:lpstr>
      <vt:lpstr>PowerPoint Presentation</vt:lpstr>
      <vt:lpstr>PowerPoint Presentation</vt:lpstr>
      <vt:lpstr>PowerPoint Presentation</vt:lpstr>
      <vt:lpstr>PowerPoint Presentation</vt:lpstr>
      <vt:lpstr>PowerPoint Presentation</vt:lpstr>
      <vt:lpstr>2-Year Completers</vt:lpstr>
      <vt:lpstr>PowerPoint Presentation</vt:lpstr>
      <vt:lpstr>PowerPoint Presentation</vt:lpstr>
      <vt:lpstr>PowerPoint Presentation</vt:lpstr>
      <vt:lpstr>2-Year Completers</vt:lpstr>
      <vt:lpstr>PowerPoint Presentation</vt:lpstr>
      <vt:lpstr>PowerPoint Presentation</vt:lpstr>
      <vt:lpstr>PowerPoint Presentation</vt:lpstr>
      <vt:lpstr>2-Year Completers</vt:lpstr>
      <vt:lpstr>PowerPoint Presentation</vt:lpstr>
      <vt:lpstr>PowerPoint Presentation</vt:lpstr>
      <vt:lpstr>PowerPoint Presentation</vt:lpstr>
      <vt:lpstr>Findings:  2-Year Completers</vt:lpstr>
      <vt:lpstr>Findings:  2-Year Completers</vt:lpstr>
      <vt:lpstr>General Education Outcomes next steps:</vt:lpstr>
      <vt:lpstr>General Education Outcomes </vt:lpstr>
      <vt:lpstr>Program Level Outcomes </vt:lpstr>
      <vt:lpstr>Program Level Outcomes </vt:lpstr>
      <vt:lpstr>Program Level Outcomes next steps:</vt:lpstr>
      <vt:lpstr>Program Level Outcomes</vt:lpstr>
      <vt:lpstr>Guided Pathways</vt:lpstr>
      <vt:lpstr>Guided Pathways</vt:lpstr>
      <vt:lpstr>Guided Pathways</vt:lpstr>
      <vt:lpstr>Guided Pathways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Outcomes (Institutional Learning Outcomes)  and  Program Outcomes</dc:title>
  <dc:creator>Edward Alves</dc:creator>
  <cp:lastModifiedBy>Carol Warden</cp:lastModifiedBy>
  <cp:revision>27</cp:revision>
  <dcterms:created xsi:type="dcterms:W3CDTF">2020-09-21T20:16:21Z</dcterms:created>
  <dcterms:modified xsi:type="dcterms:W3CDTF">2024-02-26T19:42:35Z</dcterms:modified>
</cp:coreProperties>
</file>